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75" r:id="rId7"/>
    <p:sldId id="265" r:id="rId8"/>
    <p:sldId id="266" r:id="rId9"/>
    <p:sldId id="270" r:id="rId10"/>
    <p:sldId id="271" r:id="rId11"/>
    <p:sldId id="267" r:id="rId12"/>
    <p:sldId id="276" r:id="rId13"/>
    <p:sldId id="264" r:id="rId14"/>
    <p:sldId id="277" r:id="rId15"/>
    <p:sldId id="273" r:id="rId16"/>
    <p:sldId id="278" r:id="rId17"/>
    <p:sldId id="280" r:id="rId18"/>
    <p:sldId id="268" r:id="rId19"/>
    <p:sldId id="281" r:id="rId20"/>
    <p:sldId id="269" r:id="rId21"/>
    <p:sldId id="282" r:id="rId22"/>
    <p:sldId id="279" r:id="rId23"/>
    <p:sldId id="258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93" autoAdjust="0"/>
    <p:restoredTop sz="94660"/>
  </p:normalViewPr>
  <p:slideViewPr>
    <p:cSldViewPr snapToObjects="1" showGuides="1">
      <p:cViewPr>
        <p:scale>
          <a:sx n="70" d="100"/>
          <a:sy n="70" d="100"/>
        </p:scale>
        <p:origin x="-667" y="-326"/>
      </p:cViewPr>
      <p:guideLst>
        <p:guide orient="horz" pos="43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352" b="40907"/>
          <a:stretch/>
        </p:blipFill>
        <p:spPr bwMode="auto">
          <a:xfrm>
            <a:off x="-621" y="-27384"/>
            <a:ext cx="9144621" cy="46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l="5280" t="36575" r="5287" b="47189"/>
          <a:stretch/>
        </p:blipFill>
        <p:spPr>
          <a:xfrm>
            <a:off x="-620" y="3933056"/>
            <a:ext cx="9144620" cy="12065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61930" y="4832349"/>
            <a:ext cx="7010400" cy="1851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96"/>
                </a:solidFill>
                <a:effectLst/>
                <a:uLnTx/>
                <a:uFillTx/>
                <a:latin typeface="Franklin Gothic Medium"/>
                <a:ea typeface="+mj-ea"/>
                <a:cs typeface="Franklin Gothic Medium"/>
              </a:rPr>
              <a:t>Work Package 1: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5596"/>
              </a:solidFill>
              <a:effectLst/>
              <a:uLnTx/>
              <a:uFillTx/>
              <a:latin typeface="Franklin Gothic Medium"/>
              <a:ea typeface="+mj-ea"/>
              <a:cs typeface="Franklin Gothic Medium"/>
            </a:endParaRPr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90502" y="5410200"/>
            <a:ext cx="65532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Wake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Modelling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500034" y="6017145"/>
            <a:ext cx="4357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5596"/>
                </a:solidFill>
                <a:latin typeface="+mj-lt"/>
              </a:rPr>
              <a:t>Pierre-Elouan Réthoré</a:t>
            </a:r>
          </a:p>
          <a:p>
            <a:r>
              <a:rPr lang="en-GB" sz="1300" i="1" dirty="0" smtClean="0">
                <a:solidFill>
                  <a:srgbClr val="005596"/>
                </a:solidFill>
                <a:latin typeface="+mj-lt"/>
              </a:rPr>
              <a:t>Research Scientist</a:t>
            </a:r>
          </a:p>
          <a:p>
            <a:r>
              <a:rPr lang="en-GB" sz="1300" i="1" dirty="0" smtClean="0">
                <a:solidFill>
                  <a:srgbClr val="005596"/>
                </a:solidFill>
                <a:latin typeface="+mj-lt"/>
              </a:rPr>
              <a:t>DTU Wind Energy – Aeroelastic</a:t>
            </a:r>
            <a:r>
              <a:rPr lang="en-GB" sz="1300" i="1" baseline="0" dirty="0" smtClean="0">
                <a:solidFill>
                  <a:srgbClr val="005596"/>
                </a:solidFill>
                <a:latin typeface="+mj-lt"/>
              </a:rPr>
              <a:t> Design Section – </a:t>
            </a:r>
            <a:r>
              <a:rPr lang="en-GB" sz="1300" i="1" kern="1200" dirty="0" smtClean="0">
                <a:solidFill>
                  <a:srgbClr val="005596"/>
                </a:solidFill>
                <a:latin typeface="+mn-lt"/>
                <a:ea typeface="+mn-ea"/>
                <a:cs typeface="+mn-cs"/>
              </a:rPr>
              <a:t>Risø  </a:t>
            </a:r>
            <a:endParaRPr lang="en-US" sz="1300" i="1" dirty="0">
              <a:solidFill>
                <a:srgbClr val="005596"/>
              </a:solidFill>
              <a:latin typeface="+mj-lt"/>
            </a:endParaRPr>
          </a:p>
        </p:txBody>
      </p:sp>
      <p:pic>
        <p:nvPicPr>
          <p:cNvPr id="2" name="Picture 1" descr="EERA_DTOC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72" y="4411684"/>
            <a:ext cx="2520280" cy="1493815"/>
          </a:xfrm>
          <a:prstGeom prst="rect">
            <a:avLst/>
          </a:prstGeom>
        </p:spPr>
      </p:pic>
      <p:pic>
        <p:nvPicPr>
          <p:cNvPr id="8" name="Picture 7" descr="EU_flag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44" y="6381328"/>
            <a:ext cx="516150" cy="343206"/>
          </a:xfrm>
          <a:prstGeom prst="rect">
            <a:avLst/>
          </a:prstGeom>
        </p:spPr>
      </p:pic>
      <p:pic>
        <p:nvPicPr>
          <p:cNvPr id="9" name="Picture 8" descr="FP7-gen-RGB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47" y="6306436"/>
            <a:ext cx="590261" cy="4801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372200" y="5949280"/>
            <a:ext cx="1945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smtClean="0">
                <a:solidFill>
                  <a:schemeClr val="accent6">
                    <a:lumMod val="75000"/>
                  </a:schemeClr>
                </a:solidFill>
                <a:latin typeface="ITC Franklin Gothic Std Book"/>
                <a:cs typeface="ITC Franklin Gothic Std Book"/>
              </a:rPr>
              <a:t>Support by</a:t>
            </a:r>
            <a:endParaRPr lang="en-US" sz="1200" b="0" i="0" dirty="0">
              <a:solidFill>
                <a:schemeClr val="accent6">
                  <a:lumMod val="75000"/>
                </a:schemeClr>
              </a:solidFill>
              <a:latin typeface="ITC Franklin Gothic Std Book"/>
              <a:cs typeface="ITC Franklin Gothic Std Book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433944" y="6243887"/>
            <a:ext cx="2595724" cy="0"/>
          </a:xfrm>
          <a:prstGeom prst="line">
            <a:avLst/>
          </a:prstGeom>
          <a:ln w="3175" cap="flat" cmpd="sng" algn="ctr">
            <a:solidFill>
              <a:schemeClr val="accent6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9" y="6143644"/>
            <a:ext cx="3651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00200"/>
            <a:ext cx="7848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63675"/>
            <a:ext cx="2057400" cy="53181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463675"/>
            <a:ext cx="5562600" cy="53181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18160" y="17334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 smtClean="0">
                <a:solidFill>
                  <a:schemeClr val="tx1"/>
                </a:solidFill>
                <a:latin typeface="ITC Franklin Gothic Std Book"/>
                <a:cs typeface="ITC Franklin Gothic Std Book"/>
              </a:rPr>
              <a:t>Support by</a:t>
            </a:r>
            <a:endParaRPr lang="en-US" sz="2000" b="0" i="0" dirty="0">
              <a:solidFill>
                <a:schemeClr val="tx1"/>
              </a:solidFill>
              <a:latin typeface="ITC Franklin Gothic Std Book"/>
              <a:cs typeface="ITC Franklin Gothic Std Book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94360" y="2133600"/>
            <a:ext cx="7985760" cy="158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  <p:pic>
        <p:nvPicPr>
          <p:cNvPr id="2" name="Picture 1" descr="EU_fla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66" y="2780928"/>
            <a:ext cx="2069320" cy="1375958"/>
          </a:xfrm>
          <a:prstGeom prst="rect">
            <a:avLst/>
          </a:prstGeom>
        </p:spPr>
      </p:pic>
      <p:pic>
        <p:nvPicPr>
          <p:cNvPr id="4" name="Picture 3" descr="FP7-gen-RGB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94" y="2757155"/>
            <a:ext cx="1888177" cy="1535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504351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endParaRPr lang="en-US" dirty="0"/>
          </a:p>
        </p:txBody>
      </p:sp>
      <p:pic>
        <p:nvPicPr>
          <p:cNvPr id="8" name="Picture 7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001000" cy="59070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4" name="Picture 3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6162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5907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85800" y="3636963"/>
            <a:ext cx="7815263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5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  <p:pic>
        <p:nvPicPr>
          <p:cNvPr id="15" name="Picture 14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849086"/>
          </a:xfrm>
          <a:prstGeom prst="rect">
            <a:avLst/>
          </a:prstGeom>
        </p:spPr>
      </p:pic>
      <p:pic>
        <p:nvPicPr>
          <p:cNvPr id="6" name="Picture 5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2232248" cy="1139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ERA-DTOC_KickOff-0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2" t="13012" r="4639"/>
          <a:stretch/>
        </p:blipFill>
        <p:spPr>
          <a:xfrm>
            <a:off x="0" y="0"/>
            <a:ext cx="9144000" cy="5846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5280" t="36575" r="5287" b="47189"/>
          <a:stretch/>
        </p:blipFill>
        <p:spPr>
          <a:xfrm>
            <a:off x="-620" y="4714884"/>
            <a:ext cx="9144620" cy="1476057"/>
          </a:xfrm>
          <a:prstGeom prst="rect">
            <a:avLst/>
          </a:prstGeom>
        </p:spPr>
      </p:pic>
      <p:pic>
        <p:nvPicPr>
          <p:cNvPr id="4" name="Picture 3" descr="EERA_DTOC_NO DESCRIPTO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61248"/>
            <a:ext cx="1656184" cy="845621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107504" y="5877272"/>
            <a:ext cx="74235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srgbClr val="1F497D"/>
                </a:solidFill>
                <a:latin typeface="Franklin Gothic Book"/>
                <a:ea typeface="+mn-ea"/>
                <a:cs typeface="Franklin Gothic Book"/>
              </a:rPr>
              <a:t>Thank you very much for your attention  </a:t>
            </a:r>
          </a:p>
        </p:txBody>
      </p:sp>
    </p:spTree>
    <p:extLst>
      <p:ext uri="{BB962C8B-B14F-4D97-AF65-F5344CB8AC3E}">
        <p14:creationId xmlns="" xmlns:p14="http://schemas.microsoft.com/office/powerpoint/2010/main" val="13625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662" y="2700337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512" y="1538287"/>
            <a:ext cx="4916488" cy="5167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2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seanerg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51114"/>
            <a:ext cx="9144000" cy="8490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04800" y="228600"/>
            <a:ext cx="8001000" cy="590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j-ea"/>
                <a:cs typeface="Franklin Gothic Book"/>
              </a:rPr>
              <a:t>Click to edit Master title style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j-ea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09800" y="1450975"/>
            <a:ext cx="5486400" cy="3883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EERA_DTOC_NO DESCRIPTO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51" y="89414"/>
            <a:ext cx="1604645" cy="8193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1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43510"/>
          </a:xfrm>
        </p:spPr>
        <p:txBody>
          <a:bodyPr/>
          <a:lstStyle/>
          <a:p>
            <a:pPr defTabSz="1371600">
              <a:buFontTx/>
              <a:buNone/>
              <a:defRPr/>
            </a:pPr>
            <a:r>
              <a:rPr lang="en-US" sz="3200" b="1" dirty="0" smtClean="0"/>
              <a:t>Identified Wake Models 2/2</a:t>
            </a:r>
            <a:endParaRPr lang="en-US" b="1" dirty="0" smtClean="0"/>
          </a:p>
          <a:p>
            <a:r>
              <a:rPr lang="en-US" dirty="0" smtClean="0"/>
              <a:t>Nonlinear CFD models:</a:t>
            </a:r>
          </a:p>
          <a:p>
            <a:pPr lvl="1"/>
            <a:r>
              <a:rPr lang="en-US" sz="2400" dirty="0" smtClean="0"/>
              <a:t>ECNS: LES AD/AL (ECN)</a:t>
            </a:r>
          </a:p>
          <a:p>
            <a:pPr lvl="1"/>
            <a:r>
              <a:rPr lang="en-US" sz="2400" dirty="0" smtClean="0"/>
              <a:t>CRES-</a:t>
            </a:r>
            <a:r>
              <a:rPr lang="en-US" sz="2400" dirty="0" err="1" smtClean="0"/>
              <a:t>flowNS</a:t>
            </a:r>
            <a:r>
              <a:rPr lang="en-US" sz="2400" dirty="0" smtClean="0"/>
              <a:t>: RANS AD (CRES)</a:t>
            </a:r>
          </a:p>
          <a:p>
            <a:pPr lvl="1"/>
            <a:r>
              <a:rPr lang="en-US" sz="2400" dirty="0" smtClean="0"/>
              <a:t>CRES-farm: </a:t>
            </a:r>
            <a:r>
              <a:rPr lang="en-US" sz="2400" dirty="0" err="1" smtClean="0"/>
              <a:t>flowNS</a:t>
            </a:r>
            <a:r>
              <a:rPr lang="en-US" sz="2400" dirty="0" smtClean="0"/>
              <a:t> + engineering model (CRES)</a:t>
            </a:r>
          </a:p>
          <a:p>
            <a:pPr lvl="1"/>
            <a:r>
              <a:rPr lang="en-US" sz="2400" dirty="0" smtClean="0"/>
              <a:t>CFDWake: OpenFoam RANS AD (CENER)</a:t>
            </a:r>
          </a:p>
          <a:p>
            <a:pPr lvl="1"/>
            <a:r>
              <a:rPr lang="en-US" sz="2400" dirty="0" smtClean="0"/>
              <a:t>EllipSys: LES &amp; RANS AD/AL (DTU)</a:t>
            </a:r>
          </a:p>
          <a:p>
            <a:pPr lvl="1"/>
            <a:r>
              <a:rPr lang="en-US" sz="2400" dirty="0" smtClean="0"/>
              <a:t>VENTOS: RANS AD RANS (UPORTO)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1.1: Wind Farm Scale </a:t>
            </a:r>
            <a:endParaRPr lang="en-US" dirty="0"/>
          </a:p>
        </p:txBody>
      </p:sp>
      <p:pic>
        <p:nvPicPr>
          <p:cNvPr id="4" name="Picture 33" descr="iuwide_psd_w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3" y="190477"/>
            <a:ext cx="1676400" cy="547687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8471" y="2664954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8471" y="2214554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4870" y="1600200"/>
            <a:ext cx="8610600" cy="5043510"/>
          </a:xfrm>
        </p:spPr>
        <p:txBody>
          <a:bodyPr/>
          <a:lstStyle/>
          <a:p>
            <a:pPr defTabSz="1371600">
              <a:buFontTx/>
              <a:buNone/>
              <a:defRPr/>
            </a:pPr>
            <a:r>
              <a:rPr lang="en-US" sz="3200" b="1" dirty="0" smtClean="0"/>
              <a:t>Timetable</a:t>
            </a:r>
            <a:endParaRPr lang="en-US" b="1" dirty="0" smtClean="0"/>
          </a:p>
          <a:p>
            <a:pPr defTabSz="1371600">
              <a:buFontTx/>
              <a:buNone/>
              <a:defRPr/>
            </a:pPr>
            <a:r>
              <a:rPr lang="en-US" b="1" dirty="0" smtClean="0"/>
              <a:t>Feb 2012 </a:t>
            </a:r>
            <a:r>
              <a:rPr lang="en-US" dirty="0" smtClean="0"/>
              <a:t>	Identify models</a:t>
            </a:r>
          </a:p>
          <a:p>
            <a:pPr defTabSz="1371600">
              <a:buFontTx/>
              <a:buNone/>
              <a:defRPr/>
            </a:pPr>
            <a:r>
              <a:rPr lang="en-US" b="1" dirty="0" smtClean="0"/>
              <a:t>May 2012</a:t>
            </a:r>
            <a:r>
              <a:rPr lang="en-US" dirty="0" smtClean="0"/>
              <a:t> Make available data for Round one cases (w. </a:t>
            </a:r>
            <a:r>
              <a:rPr lang="en-US" dirty="0" err="1" smtClean="0"/>
              <a:t>Wakebench</a:t>
            </a:r>
            <a:r>
              <a:rPr lang="en-US" dirty="0" smtClean="0"/>
              <a:t>)</a:t>
            </a:r>
          </a:p>
          <a:p>
            <a:pPr defTabSz="1371600">
              <a:buFontTx/>
              <a:buNone/>
              <a:defRPr/>
            </a:pPr>
            <a:endParaRPr lang="en-US" dirty="0" smtClean="0"/>
          </a:p>
          <a:p>
            <a:pPr defTabSz="1371600">
              <a:buFontTx/>
              <a:buNone/>
              <a:defRPr/>
            </a:pPr>
            <a:r>
              <a:rPr lang="en-US" b="1" dirty="0" smtClean="0"/>
              <a:t>Jun 2012</a:t>
            </a:r>
            <a:r>
              <a:rPr lang="en-US" dirty="0" smtClean="0"/>
              <a:t>  Deadline: Compile results from Round one Cases</a:t>
            </a:r>
          </a:p>
          <a:p>
            <a:pPr defTabSz="1371600">
              <a:buFontTx/>
              <a:buNone/>
              <a:defRPr/>
            </a:pPr>
            <a:r>
              <a:rPr lang="en-US" b="1" dirty="0" smtClean="0"/>
              <a:t>Sep 2012</a:t>
            </a:r>
            <a:r>
              <a:rPr lang="en-US" dirty="0" smtClean="0"/>
              <a:t> 	Results Round One Cases </a:t>
            </a:r>
          </a:p>
          <a:p>
            <a:pPr defTabSz="1371600">
              <a:buFontTx/>
              <a:buNone/>
              <a:defRPr/>
            </a:pPr>
            <a:r>
              <a:rPr lang="en-US" b="1" dirty="0" smtClean="0"/>
              <a:t>Nov 2012</a:t>
            </a:r>
            <a:r>
              <a:rPr lang="en-US" dirty="0" smtClean="0"/>
              <a:t> 	Definition &amp; Data Round Two Cases </a:t>
            </a:r>
          </a:p>
          <a:p>
            <a:pPr defTabSz="1371600">
              <a:buFontTx/>
              <a:buNone/>
              <a:defRPr/>
            </a:pPr>
            <a:r>
              <a:rPr lang="en-US" b="1" dirty="0" smtClean="0"/>
              <a:t>Mar 2013 </a:t>
            </a:r>
            <a:r>
              <a:rPr lang="en-US" dirty="0" smtClean="0"/>
              <a:t>	Deadline: Round Two Cases </a:t>
            </a:r>
          </a:p>
          <a:p>
            <a:pPr defTabSz="1371600">
              <a:buFontTx/>
              <a:buNone/>
              <a:defRPr/>
            </a:pPr>
            <a:r>
              <a:rPr lang="en-US" b="1" dirty="0" smtClean="0"/>
              <a:t>Jun 2013 </a:t>
            </a:r>
            <a:r>
              <a:rPr lang="en-US" dirty="0" smtClean="0"/>
              <a:t>	Results from Round Two Cases / Recommendations for industry users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1.1: Wind Farm Scale </a:t>
            </a:r>
            <a:endParaRPr lang="en-US" dirty="0"/>
          </a:p>
        </p:txBody>
      </p:sp>
      <p:pic>
        <p:nvPicPr>
          <p:cNvPr id="4" name="Picture 33" descr="iuwide_psd_w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3" y="190477"/>
            <a:ext cx="1676400" cy="547687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42844" y="3571876"/>
            <a:ext cx="8839200" cy="1588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1682" y="2115222"/>
            <a:ext cx="428628" cy="357190"/>
            <a:chOff x="131958" y="2115222"/>
            <a:chExt cx="428628" cy="357190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105779" y="2284277"/>
              <a:ext cx="214314" cy="161956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48655" y="2160481"/>
              <a:ext cx="357190" cy="266672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1682" y="2571744"/>
            <a:ext cx="428628" cy="357190"/>
            <a:chOff x="114950" y="2571744"/>
            <a:chExt cx="428628" cy="357190"/>
          </a:xfrm>
        </p:grpSpPr>
        <p:cxnSp>
          <p:nvCxnSpPr>
            <p:cNvPr id="9" name="Straight Connector 8"/>
            <p:cNvCxnSpPr/>
            <p:nvPr/>
          </p:nvCxnSpPr>
          <p:spPr>
            <a:xfrm rot="16200000" flipH="1">
              <a:off x="88771" y="2740799"/>
              <a:ext cx="214314" cy="161956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231647" y="2617003"/>
              <a:ext cx="357190" cy="266672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108471" y="3929066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8471" y="4357694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8471" y="4786322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8471" y="5214950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8471" y="5643578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3714752"/>
            <a:ext cx="8415366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 vision</a:t>
            </a:r>
          </a:p>
          <a:p>
            <a:pPr lvl="1"/>
            <a:r>
              <a:rPr lang="en-US" dirty="0" smtClean="0"/>
              <a:t>The plan</a:t>
            </a:r>
          </a:p>
          <a:p>
            <a:pPr lvl="0"/>
            <a:r>
              <a:rPr lang="en-US" dirty="0" smtClean="0"/>
              <a:t>The tasks</a:t>
            </a:r>
          </a:p>
          <a:p>
            <a:pPr lvl="1"/>
            <a:r>
              <a:rPr lang="en-US" dirty="0" smtClean="0"/>
              <a:t>T1: Wind farm scale</a:t>
            </a:r>
          </a:p>
          <a:p>
            <a:pPr lvl="1"/>
            <a:r>
              <a:rPr lang="en-US" dirty="0" smtClean="0"/>
              <a:t>T2: Cluster scale</a:t>
            </a:r>
          </a:p>
          <a:p>
            <a:pPr lvl="1"/>
            <a:r>
              <a:rPr lang="en-US" dirty="0" smtClean="0"/>
              <a:t>T3: Coupling Wind farm to Cluster scales</a:t>
            </a:r>
          </a:p>
          <a:p>
            <a:pPr lvl="1"/>
            <a:r>
              <a:rPr lang="en-US" dirty="0" smtClean="0"/>
              <a:t>T4: Other offshore wind farm challenges</a:t>
            </a:r>
          </a:p>
          <a:p>
            <a:pPr lvl="0"/>
            <a:r>
              <a:rPr lang="en-US" dirty="0" smtClean="0"/>
              <a:t>WP1 within DTOC</a:t>
            </a:r>
          </a:p>
          <a:p>
            <a:pPr lvl="1"/>
            <a:r>
              <a:rPr lang="en-US" dirty="0" smtClean="0"/>
              <a:t>Interdependencies with other WPs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1.2: Cluster Scale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290"/>
            <a:ext cx="3651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20025" cy="456565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/>
              <a:t>Participants: </a:t>
            </a:r>
            <a:r>
              <a:rPr lang="en-US" sz="2400" b="1" u="sng" dirty="0" smtClean="0"/>
              <a:t>DTU</a:t>
            </a:r>
            <a:r>
              <a:rPr lang="en-US" sz="2400" b="1" dirty="0" smtClean="0"/>
              <a:t>, CIEMAT, CLS, CENER, ECN, </a:t>
            </a:r>
            <a:r>
              <a:rPr lang="en-US" sz="2400" b="1" dirty="0" err="1" smtClean="0"/>
              <a:t>Hexicon</a:t>
            </a:r>
            <a:endParaRPr lang="en-US" sz="2400" b="1" dirty="0" smtClean="0"/>
          </a:p>
          <a:p>
            <a:pPr eaLnBrk="1" hangingPunct="1"/>
            <a:r>
              <a:rPr lang="en-US" sz="2400" b="1" dirty="0" smtClean="0"/>
              <a:t>Sub-tasks</a:t>
            </a:r>
            <a:r>
              <a:rPr lang="en-US" sz="2400" dirty="0" smtClean="0"/>
              <a:t>:</a:t>
            </a:r>
          </a:p>
          <a:p>
            <a:pPr lvl="1" eaLnBrk="1" hangingPunct="1"/>
            <a:r>
              <a:rPr lang="en-US" sz="2200" dirty="0" smtClean="0"/>
              <a:t>1.2.1: Identify wake model performance for cluster scale wind farm using </a:t>
            </a:r>
            <a:r>
              <a:rPr lang="en-US" sz="2200" dirty="0" err="1" smtClean="0"/>
              <a:t>mesoscale</a:t>
            </a:r>
            <a:r>
              <a:rPr lang="en-US" sz="2200" dirty="0" smtClean="0"/>
              <a:t> models</a:t>
            </a:r>
          </a:p>
          <a:p>
            <a:pPr lvl="1" eaLnBrk="1" hangingPunct="1"/>
            <a:r>
              <a:rPr lang="en-US" sz="2200" dirty="0" smtClean="0"/>
              <a:t>1.2.2: Uncertainty from wake models on net efficiency</a:t>
            </a:r>
          </a:p>
          <a:p>
            <a:pPr lvl="1" eaLnBrk="1" hangingPunct="1"/>
            <a:r>
              <a:rPr lang="en-US" sz="2200" dirty="0" smtClean="0"/>
              <a:t>1.2.3: Recommendations for industry user</a:t>
            </a:r>
          </a:p>
          <a:p>
            <a:pPr eaLnBrk="1" hangingPunct="1"/>
            <a:r>
              <a:rPr lang="en-US" sz="2200" b="1" dirty="0" smtClean="0"/>
              <a:t>Deliverables</a:t>
            </a:r>
            <a:r>
              <a:rPr lang="en-US" sz="2200" dirty="0" smtClean="0"/>
              <a:t>: </a:t>
            </a:r>
            <a:r>
              <a:rPr lang="en-US" sz="2400" dirty="0" smtClean="0"/>
              <a:t>D1.4 – Benchmark report on wake models at the cluster scale (M18, DTU)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1.2: Cluster Scale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290"/>
            <a:ext cx="3651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20025" cy="4565650"/>
          </a:xfrm>
        </p:spPr>
        <p:txBody>
          <a:bodyPr/>
          <a:lstStyle/>
          <a:p>
            <a:pPr lvl="2"/>
            <a:endParaRPr lang="en-US" dirty="0" smtClean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1600200"/>
            <a:ext cx="8553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Identified Wake Models: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Mesoscale</a:t>
            </a:r>
            <a:r>
              <a:rPr lang="en-US" sz="2400" dirty="0" smtClean="0"/>
              <a:t> models: </a:t>
            </a:r>
          </a:p>
          <a:p>
            <a:pPr lvl="1"/>
            <a:r>
              <a:rPr lang="en-US" sz="2400" dirty="0" smtClean="0"/>
              <a:t>WRF (DTU, CIEMAT, RES)</a:t>
            </a:r>
          </a:p>
          <a:p>
            <a:pPr lvl="1"/>
            <a:r>
              <a:rPr lang="en-US" sz="2400" dirty="0" smtClean="0"/>
              <a:t>Skiron (CENER)</a:t>
            </a:r>
          </a:p>
          <a:p>
            <a:pPr lvl="1"/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Mesoscale</a:t>
            </a:r>
            <a:r>
              <a:rPr lang="en-US" sz="2400" dirty="0" smtClean="0"/>
              <a:t> wake models:</a:t>
            </a:r>
          </a:p>
          <a:p>
            <a:pPr lvl="1"/>
            <a:r>
              <a:rPr lang="en-US" sz="2400" dirty="0" smtClean="0"/>
              <a:t>WRF-wake: WRF+PARK (DTU)</a:t>
            </a:r>
          </a:p>
          <a:p>
            <a:pPr lvl="1"/>
            <a:r>
              <a:rPr lang="en-US" sz="2400" dirty="0" smtClean="0"/>
              <a:t>Farm-farm (ECN)</a:t>
            </a:r>
          </a:p>
          <a:p>
            <a:pPr lvl="1"/>
            <a:r>
              <a:rPr lang="en-US" sz="2400" dirty="0" smtClean="0"/>
              <a:t>RESWFYield: </a:t>
            </a:r>
            <a:r>
              <a:rPr lang="en-US" sz="2400" dirty="0" err="1" smtClean="0"/>
              <a:t>WRF+Ainslie</a:t>
            </a:r>
            <a:r>
              <a:rPr lang="en-US" sz="2400" dirty="0" smtClean="0"/>
              <a:t> (RES)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1.2: Cluster Scale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442969"/>
            <a:ext cx="75795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Wake model concepts for the cluster scale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>
              <a:latin typeface="62E5a32ArialUnicodeM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 smtClean="0">
                <a:latin typeface="62E5a32ArialUnicodeMS"/>
              </a:rPr>
              <a:t> Identify wake model performance for cluster scale wind farm using </a:t>
            </a:r>
            <a:r>
              <a:rPr lang="en-US" sz="1400" baseline="0" dirty="0" err="1" smtClean="0">
                <a:latin typeface="62E5a32ArialUnicodeMS"/>
              </a:rPr>
              <a:t>mesoscale</a:t>
            </a:r>
            <a:r>
              <a:rPr lang="en-US" sz="1400" baseline="0" dirty="0" smtClean="0">
                <a:latin typeface="62E5a32ArialUnicodeMS"/>
              </a:rPr>
              <a:t> models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 smtClean="0">
                <a:latin typeface="62E5a32ArialUnicodeMS"/>
              </a:rPr>
              <a:t> Uncertainty from wake models on net efficiency.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 smtClean="0">
                <a:latin typeface="62E5a32ArialUnicodeMS"/>
              </a:rPr>
              <a:t> Recommendations for industry user.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 smtClean="0">
                <a:latin typeface="62E5a32ArialUnicodeMS"/>
              </a:rPr>
              <a:t> Benchmark report on wake models at the cluster scale (month18)</a:t>
            </a:r>
            <a:endParaRPr lang="en-US" sz="14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b="1" baseline="0" dirty="0" smtClean="0">
              <a:latin typeface="62E5a32ArialUnicodeM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6589" r="7754" b="23992"/>
          <a:stretch>
            <a:fillRect/>
          </a:stretch>
        </p:blipFill>
        <p:spPr bwMode="auto">
          <a:xfrm>
            <a:off x="5148064" y="4219976"/>
            <a:ext cx="3744416" cy="25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42900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mtClean="0"/>
              <a:t>Mesoscale</a:t>
            </a:r>
            <a:r>
              <a:rPr lang="en-US" sz="1200" i="1" baseline="0" smtClean="0"/>
              <a:t> wake modelled in WRF using parameterization by Volker (2012) for Hornsrev for a westerly wind find forcing. </a:t>
            </a:r>
            <a:endParaRPr lang="en-US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2980109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Volker (2012): Left: Normalized velocity deficit for the measurements (in black) and the model (in grey). Right: Measured up-stream velocity (dots) and the logarithmic fit (dotted line), the down-stream measurements (diamonds) and the measurement interpolation (black line) plus the model </a:t>
            </a:r>
            <a:r>
              <a:rPr lang="en-US" sz="1200" i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wake velocity (grey line).</a:t>
            </a:r>
            <a:endParaRPr lang="en-US" sz="12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861048"/>
            <a:ext cx="4627240" cy="269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14290"/>
            <a:ext cx="3651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9158" y="2664954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1.2: Cluster Scale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14290"/>
            <a:ext cx="3651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1528" y="1600200"/>
            <a:ext cx="8001000" cy="456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Timetable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Feb 2012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Identify models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Mar 2012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 Make available data for Round one cases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Jun 2012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Deadline: Compile results from Round one Cases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Sep 2012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Results Round One Cases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Nov 2012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Definition &amp; Data Round Two Cases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Mar 2013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Deadline: Round Two Cases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Jun 2013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+mn-ea"/>
                <a:cs typeface="Franklin Gothic Book"/>
              </a:rPr>
              <a:t>Results from Round Two Cases/Recommendations for industry users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+mn-ea"/>
              <a:cs typeface="Franklin Gothic Book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2844" y="3262764"/>
            <a:ext cx="8839200" cy="1588"/>
          </a:xfrm>
          <a:prstGeom prst="lin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9158" y="2214554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1406" y="2143116"/>
            <a:ext cx="428628" cy="357190"/>
            <a:chOff x="131958" y="2115222"/>
            <a:chExt cx="428628" cy="357190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105779" y="2284277"/>
              <a:ext cx="214314" cy="161956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248655" y="2160481"/>
              <a:ext cx="357190" cy="266672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89158" y="3500438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9158" y="3929066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89158" y="4357694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9158" y="4786322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89158" y="5286388"/>
            <a:ext cx="415050" cy="357190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93178" y="2582630"/>
            <a:ext cx="428628" cy="357190"/>
            <a:chOff x="131958" y="2115222"/>
            <a:chExt cx="428628" cy="357190"/>
          </a:xfrm>
        </p:grpSpPr>
        <p:cxnSp>
          <p:nvCxnSpPr>
            <p:cNvPr id="33" name="Straight Connector 32"/>
            <p:cNvCxnSpPr/>
            <p:nvPr/>
          </p:nvCxnSpPr>
          <p:spPr>
            <a:xfrm rot="16200000" flipH="1">
              <a:off x="105779" y="2284277"/>
              <a:ext cx="214314" cy="161956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248655" y="2160481"/>
              <a:ext cx="357190" cy="266672"/>
            </a:xfrm>
            <a:prstGeom prst="line">
              <a:avLst/>
            </a:prstGeom>
            <a:ln w="76200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093714"/>
            <a:ext cx="8415366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 vision</a:t>
            </a:r>
          </a:p>
          <a:p>
            <a:pPr lvl="1"/>
            <a:r>
              <a:rPr lang="en-US" dirty="0" smtClean="0"/>
              <a:t>The plan</a:t>
            </a:r>
          </a:p>
          <a:p>
            <a:pPr lvl="0"/>
            <a:r>
              <a:rPr lang="en-US" dirty="0" smtClean="0"/>
              <a:t>The tasks</a:t>
            </a:r>
          </a:p>
          <a:p>
            <a:pPr lvl="1"/>
            <a:r>
              <a:rPr lang="en-US" dirty="0" smtClean="0"/>
              <a:t>T1: Wind farm scale</a:t>
            </a:r>
          </a:p>
          <a:p>
            <a:pPr lvl="1"/>
            <a:r>
              <a:rPr lang="en-US" dirty="0" smtClean="0"/>
              <a:t>T2: Cluster scale</a:t>
            </a:r>
          </a:p>
          <a:p>
            <a:pPr lvl="1"/>
            <a:r>
              <a:rPr lang="en-US" dirty="0" smtClean="0"/>
              <a:t>T3: Coupling Wind farm to Cluster scales</a:t>
            </a:r>
          </a:p>
          <a:p>
            <a:pPr lvl="1"/>
            <a:r>
              <a:rPr lang="en-US" dirty="0" smtClean="0"/>
              <a:t>T4: Other offshore wind farm challenges</a:t>
            </a:r>
          </a:p>
          <a:p>
            <a:pPr lvl="0"/>
            <a:r>
              <a:rPr lang="en-US" dirty="0" smtClean="0"/>
              <a:t>WP1 within DTOC</a:t>
            </a:r>
          </a:p>
          <a:p>
            <a:pPr lvl="1"/>
            <a:r>
              <a:rPr lang="en-US" dirty="0" smtClean="0"/>
              <a:t>Interdependencies with other WPs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Participants: </a:t>
            </a:r>
            <a:r>
              <a:rPr lang="en-US" b="1" u="sng" dirty="0" smtClean="0"/>
              <a:t>CRES</a:t>
            </a:r>
            <a:r>
              <a:rPr lang="en-US" b="1" dirty="0" smtClean="0"/>
              <a:t>, DTU, IU, CIEMAT, UPORTO, ECN, CENER, RES</a:t>
            </a:r>
          </a:p>
          <a:p>
            <a:r>
              <a:rPr lang="en-US" u="sng" dirty="0" smtClean="0"/>
              <a:t>CRES</a:t>
            </a:r>
            <a:r>
              <a:rPr lang="en-US" dirty="0" smtClean="0"/>
              <a:t>: Investigate strategies for </a:t>
            </a:r>
            <a:r>
              <a:rPr lang="en-US" dirty="0" err="1" smtClean="0"/>
              <a:t>meso</a:t>
            </a:r>
            <a:r>
              <a:rPr lang="en-US" dirty="0" smtClean="0"/>
              <a:t>-micro scale interaction</a:t>
            </a:r>
          </a:p>
          <a:p>
            <a:pPr lvl="1"/>
            <a:r>
              <a:rPr lang="en-US" sz="2400" dirty="0" smtClean="0"/>
              <a:t>micro-to-</a:t>
            </a:r>
            <a:r>
              <a:rPr lang="en-US" sz="2400" dirty="0" err="1" smtClean="0"/>
              <a:t>meso</a:t>
            </a:r>
            <a:r>
              <a:rPr lang="en-US" sz="2400" dirty="0" smtClean="0"/>
              <a:t> : WF/far-wake model</a:t>
            </a:r>
          </a:p>
          <a:p>
            <a:pPr lvl="1"/>
            <a:r>
              <a:rPr lang="en-US" sz="2400" dirty="0" err="1" smtClean="0"/>
              <a:t>meso</a:t>
            </a:r>
            <a:r>
              <a:rPr lang="en-US" sz="2400" dirty="0" smtClean="0"/>
              <a:t>-to-micro : Unsteady boundary conditions</a:t>
            </a:r>
          </a:p>
          <a:p>
            <a:r>
              <a:rPr lang="en-US" u="sng" dirty="0" smtClean="0"/>
              <a:t>DTU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WRF &lt;=&gt; engineering wake model</a:t>
            </a:r>
          </a:p>
          <a:p>
            <a:pPr lvl="1"/>
            <a:r>
              <a:rPr lang="en-US" sz="2400" dirty="0" smtClean="0"/>
              <a:t>WRF =&gt; EllipSys unsteady coupling</a:t>
            </a:r>
          </a:p>
          <a:p>
            <a:r>
              <a:rPr lang="en-US" u="sng" dirty="0" smtClean="0"/>
              <a:t>RES</a:t>
            </a:r>
            <a:r>
              <a:rPr lang="en-US" dirty="0" smtClean="0"/>
              <a:t>: RES-</a:t>
            </a:r>
            <a:r>
              <a:rPr lang="en-US" dirty="0" err="1" smtClean="0"/>
              <a:t>WFYield</a:t>
            </a:r>
            <a:r>
              <a:rPr lang="en-US" dirty="0" smtClean="0"/>
              <a:t> (WRF-Ainslie model)</a:t>
            </a:r>
          </a:p>
          <a:p>
            <a:r>
              <a:rPr lang="en-US" u="sng" dirty="0" smtClean="0"/>
              <a:t>CIEMAT</a:t>
            </a:r>
            <a:r>
              <a:rPr lang="en-US" dirty="0" smtClean="0"/>
              <a:t>: WRF / ROMS / SWAN coupling</a:t>
            </a:r>
          </a:p>
          <a:p>
            <a:r>
              <a:rPr lang="en-US" dirty="0" smtClean="0"/>
              <a:t>Others?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1.3: Coupling Wind Farm – Cluster scale</a:t>
            </a:r>
            <a:endParaRPr lang="en-US" dirty="0"/>
          </a:p>
        </p:txBody>
      </p:sp>
      <p:pic>
        <p:nvPicPr>
          <p:cNvPr id="4" name="Picture 7" descr="Cres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3320"/>
            <a:ext cx="823912" cy="82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500570"/>
            <a:ext cx="8415366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 vision</a:t>
            </a:r>
          </a:p>
          <a:p>
            <a:pPr lvl="1"/>
            <a:r>
              <a:rPr lang="en-US" dirty="0" smtClean="0"/>
              <a:t>The plan</a:t>
            </a:r>
          </a:p>
          <a:p>
            <a:pPr lvl="0"/>
            <a:r>
              <a:rPr lang="en-US" dirty="0" smtClean="0"/>
              <a:t>The tasks</a:t>
            </a:r>
          </a:p>
          <a:p>
            <a:pPr lvl="1"/>
            <a:r>
              <a:rPr lang="en-US" dirty="0" smtClean="0"/>
              <a:t>T1: Wind farm scale</a:t>
            </a:r>
          </a:p>
          <a:p>
            <a:pPr lvl="1"/>
            <a:r>
              <a:rPr lang="en-US" dirty="0" smtClean="0"/>
              <a:t>T2: Cluster scale</a:t>
            </a:r>
          </a:p>
          <a:p>
            <a:pPr lvl="1"/>
            <a:r>
              <a:rPr lang="en-US" dirty="0" smtClean="0"/>
              <a:t>T3: Coupling Wind farm to Cluster scales</a:t>
            </a:r>
          </a:p>
          <a:p>
            <a:pPr lvl="1"/>
            <a:r>
              <a:rPr lang="en-US" dirty="0" smtClean="0"/>
              <a:t>T4: Other offshore wind farm challenges</a:t>
            </a:r>
          </a:p>
          <a:p>
            <a:pPr lvl="0"/>
            <a:r>
              <a:rPr lang="en-US" dirty="0" smtClean="0"/>
              <a:t>WP1 within DTOC</a:t>
            </a:r>
          </a:p>
          <a:p>
            <a:pPr lvl="1"/>
            <a:r>
              <a:rPr lang="en-US" dirty="0" smtClean="0"/>
              <a:t>Interdependencies with other WPs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2000240"/>
            <a:ext cx="8415366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 vision</a:t>
            </a:r>
          </a:p>
          <a:p>
            <a:pPr lvl="1"/>
            <a:r>
              <a:rPr lang="en-US" dirty="0" smtClean="0"/>
              <a:t>The plan</a:t>
            </a:r>
          </a:p>
          <a:p>
            <a:pPr lvl="0"/>
            <a:r>
              <a:rPr lang="en-US" dirty="0" smtClean="0"/>
              <a:t>The tasks</a:t>
            </a:r>
          </a:p>
          <a:p>
            <a:pPr lvl="1"/>
            <a:r>
              <a:rPr lang="en-US" dirty="0" smtClean="0"/>
              <a:t>T1: Wind farm scale</a:t>
            </a:r>
          </a:p>
          <a:p>
            <a:pPr lvl="1"/>
            <a:r>
              <a:rPr lang="en-US" dirty="0" smtClean="0"/>
              <a:t>T2: Cluster scale</a:t>
            </a:r>
          </a:p>
          <a:p>
            <a:pPr lvl="1"/>
            <a:r>
              <a:rPr lang="en-US" dirty="0" smtClean="0"/>
              <a:t>T3: Coupling Wind farm to Cluster scales</a:t>
            </a:r>
          </a:p>
          <a:p>
            <a:pPr lvl="1"/>
            <a:r>
              <a:rPr lang="en-US" dirty="0" smtClean="0"/>
              <a:t>T4: Other offshore wind farm challenges</a:t>
            </a:r>
          </a:p>
          <a:p>
            <a:pPr lvl="0"/>
            <a:r>
              <a:rPr lang="en-US" dirty="0" smtClean="0"/>
              <a:t>WP1 within DTOC</a:t>
            </a:r>
          </a:p>
          <a:p>
            <a:pPr lvl="1"/>
            <a:r>
              <a:rPr lang="en-US" dirty="0" smtClean="0"/>
              <a:t>Interdependencies with other WPs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Outline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578" y="82300"/>
            <a:ext cx="1201380" cy="80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600200"/>
            <a:ext cx="79248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Participants: </a:t>
            </a:r>
            <a:r>
              <a:rPr lang="en-US" b="1" u="sng" dirty="0" smtClean="0"/>
              <a:t>Statoil</a:t>
            </a:r>
            <a:r>
              <a:rPr lang="en-US" b="1" dirty="0" smtClean="0"/>
              <a:t>, Carbon Trust</a:t>
            </a:r>
          </a:p>
          <a:p>
            <a:r>
              <a:rPr lang="en-US" dirty="0" smtClean="0"/>
              <a:t>Marine operation (Access, Operation)</a:t>
            </a:r>
          </a:p>
          <a:p>
            <a:r>
              <a:rPr lang="en-US" dirty="0" smtClean="0"/>
              <a:t>Wind turbine life cycle </a:t>
            </a:r>
          </a:p>
          <a:p>
            <a:pPr lvl="1"/>
            <a:r>
              <a:rPr lang="en-US" sz="2400" dirty="0" smtClean="0"/>
              <a:t>wind/wave resource</a:t>
            </a:r>
          </a:p>
          <a:p>
            <a:pPr lvl="1"/>
            <a:r>
              <a:rPr lang="en-US" sz="2400" dirty="0" smtClean="0"/>
              <a:t>Water depth</a:t>
            </a:r>
          </a:p>
          <a:p>
            <a:pPr lvl="1"/>
            <a:r>
              <a:rPr lang="en-US" sz="2400" dirty="0" smtClean="0"/>
              <a:t>Sea bottom condition</a:t>
            </a:r>
          </a:p>
          <a:p>
            <a:pPr lvl="1"/>
            <a:r>
              <a:rPr lang="en-US" sz="2400" dirty="0" smtClean="0"/>
              <a:t>Electrical grid connection</a:t>
            </a:r>
          </a:p>
          <a:p>
            <a:pPr lvl="1"/>
            <a:r>
              <a:rPr lang="en-US" sz="2400" dirty="0" smtClean="0"/>
              <a:t>Foundation</a:t>
            </a:r>
          </a:p>
          <a:p>
            <a:pPr lvl="1"/>
            <a:r>
              <a:rPr lang="en-US" sz="2400" dirty="0" smtClean="0"/>
              <a:t>Installation</a:t>
            </a:r>
          </a:p>
          <a:p>
            <a:pPr lvl="1"/>
            <a:r>
              <a:rPr lang="en-US" sz="2400" dirty="0" smtClean="0"/>
              <a:t>Operation &amp; Maintenance</a:t>
            </a:r>
          </a:p>
          <a:p>
            <a:pPr lvl="1"/>
            <a:r>
              <a:rPr lang="en-US" sz="2400" dirty="0" smtClean="0"/>
              <a:t>Decommission</a:t>
            </a:r>
          </a:p>
          <a:p>
            <a:r>
              <a:rPr lang="en-US" dirty="0" smtClean="0"/>
              <a:t>Risk assessment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1.4: Other offshore wind farm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5357826"/>
            <a:ext cx="8415366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 vision</a:t>
            </a:r>
          </a:p>
          <a:p>
            <a:pPr lvl="1"/>
            <a:r>
              <a:rPr lang="en-US" dirty="0" smtClean="0"/>
              <a:t>The plan</a:t>
            </a:r>
          </a:p>
          <a:p>
            <a:pPr lvl="0"/>
            <a:r>
              <a:rPr lang="en-US" dirty="0" smtClean="0"/>
              <a:t>The tasks</a:t>
            </a:r>
          </a:p>
          <a:p>
            <a:pPr lvl="1"/>
            <a:r>
              <a:rPr lang="en-US" dirty="0" smtClean="0"/>
              <a:t>T1: Wind farm scale</a:t>
            </a:r>
          </a:p>
          <a:p>
            <a:pPr lvl="1"/>
            <a:r>
              <a:rPr lang="en-US" dirty="0" smtClean="0"/>
              <a:t>T2: Cluster scale</a:t>
            </a:r>
          </a:p>
          <a:p>
            <a:pPr lvl="1"/>
            <a:r>
              <a:rPr lang="en-US" dirty="0" smtClean="0"/>
              <a:t>T3: Coupling Wind farm to Cluster scales</a:t>
            </a:r>
          </a:p>
          <a:p>
            <a:pPr lvl="1"/>
            <a:r>
              <a:rPr lang="en-US" dirty="0" smtClean="0"/>
              <a:t>T4: Other offshore wind farm challenges</a:t>
            </a:r>
          </a:p>
          <a:p>
            <a:pPr lvl="0"/>
            <a:r>
              <a:rPr lang="en-US" dirty="0" smtClean="0"/>
              <a:t>WP1 within DTOC</a:t>
            </a:r>
          </a:p>
          <a:p>
            <a:pPr lvl="1"/>
            <a:r>
              <a:rPr lang="en-US" dirty="0" smtClean="0"/>
              <a:t>Interdependencies with other WPs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600200"/>
            <a:ext cx="7924800" cy="5043510"/>
          </a:xfrm>
        </p:spPr>
        <p:txBody>
          <a:bodyPr>
            <a:normAutofit/>
          </a:bodyPr>
          <a:lstStyle/>
          <a:p>
            <a:r>
              <a:rPr lang="en-US" dirty="0" smtClean="0"/>
              <a:t>Wake information to be communicated to WP3:</a:t>
            </a:r>
          </a:p>
          <a:p>
            <a:pPr lvl="1"/>
            <a:r>
              <a:rPr lang="en-US" sz="2400" dirty="0" smtClean="0"/>
              <a:t>Wind turbines power production</a:t>
            </a:r>
          </a:p>
          <a:p>
            <a:pPr lvl="1"/>
            <a:r>
              <a:rPr lang="en-US" sz="2400" dirty="0" smtClean="0"/>
              <a:t>Wind farm fatigue</a:t>
            </a:r>
          </a:p>
          <a:p>
            <a:pPr lvl="1"/>
            <a:r>
              <a:rPr lang="en-US" sz="2400" dirty="0" smtClean="0"/>
              <a:t>Uncertainties</a:t>
            </a:r>
          </a:p>
          <a:p>
            <a:pPr lvl="1"/>
            <a:r>
              <a:rPr lang="en-US" sz="2400" dirty="0" smtClean="0"/>
              <a:t>Power quality (sensitivity to WS / WD)</a:t>
            </a:r>
          </a:p>
          <a:p>
            <a:r>
              <a:rPr lang="en-US" dirty="0" smtClean="0"/>
              <a:t>Other information to WP3:</a:t>
            </a:r>
          </a:p>
          <a:p>
            <a:pPr lvl="1"/>
            <a:r>
              <a:rPr lang="en-US" sz="2400" dirty="0" smtClean="0"/>
              <a:t>Cost functions for offshore environment (T1.4)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with other work-packages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2857496"/>
            <a:ext cx="7924800" cy="378621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2800" b="1" i="1" dirty="0" smtClean="0"/>
              <a:t>“</a:t>
            </a:r>
            <a:r>
              <a:rPr lang="en-US" sz="2800" b="1" i="1" u="sng" dirty="0" smtClean="0"/>
              <a:t>Identify</a:t>
            </a:r>
            <a:r>
              <a:rPr lang="en-US" sz="2800" i="1" dirty="0" smtClean="0"/>
              <a:t>, </a:t>
            </a:r>
            <a:r>
              <a:rPr lang="en-US" sz="2800" b="1" i="1" u="sng" dirty="0" smtClean="0"/>
              <a:t>benchmark</a:t>
            </a:r>
            <a:r>
              <a:rPr lang="en-US" sz="2800" b="1" i="1" dirty="0" smtClean="0"/>
              <a:t>, </a:t>
            </a:r>
            <a:r>
              <a:rPr lang="en-US" sz="2800" i="1" dirty="0" smtClean="0"/>
              <a:t>provide </a:t>
            </a:r>
            <a:r>
              <a:rPr lang="en-US" sz="2800" b="1" i="1" u="sng" dirty="0" smtClean="0"/>
              <a:t>guidelines</a:t>
            </a:r>
            <a:r>
              <a:rPr lang="en-US" sz="2800" b="1" i="1" dirty="0" smtClean="0"/>
              <a:t> </a:t>
            </a:r>
            <a:r>
              <a:rPr lang="en-US" sz="2800" i="1" dirty="0" smtClean="0"/>
              <a:t>for and </a:t>
            </a:r>
            <a:r>
              <a:rPr lang="en-US" sz="2800" b="1" i="1" u="sng" dirty="0" smtClean="0"/>
              <a:t>couple</a:t>
            </a:r>
            <a:r>
              <a:rPr lang="en-US" sz="2800" b="1" i="1" dirty="0" smtClean="0"/>
              <a:t> </a:t>
            </a:r>
            <a:r>
              <a:rPr lang="en-US" sz="2800" i="1" dirty="0" smtClean="0"/>
              <a:t>the </a:t>
            </a:r>
            <a:r>
              <a:rPr lang="en-US" sz="2800" b="1" i="1" u="sng" dirty="0" smtClean="0"/>
              <a:t>existing wake models</a:t>
            </a:r>
            <a:r>
              <a:rPr lang="en-US" sz="2800" b="1" i="1" dirty="0" smtClean="0"/>
              <a:t> </a:t>
            </a:r>
            <a:r>
              <a:rPr lang="en-US" sz="2800" i="1" dirty="0" smtClean="0"/>
              <a:t>that can operate over </a:t>
            </a:r>
            <a:r>
              <a:rPr lang="en-US" sz="2800" b="1" i="1" u="sng" dirty="0" smtClean="0"/>
              <a:t>wind farm scale</a:t>
            </a:r>
            <a:r>
              <a:rPr lang="en-US" sz="2800" b="1" i="1" dirty="0" smtClean="0"/>
              <a:t> </a:t>
            </a:r>
            <a:r>
              <a:rPr lang="en-US" sz="2800" i="1" dirty="0" smtClean="0"/>
              <a:t>and </a:t>
            </a:r>
            <a:r>
              <a:rPr lang="en-US" sz="2800" b="1" i="1" u="sng" dirty="0" smtClean="0"/>
              <a:t>cluster scale</a:t>
            </a:r>
            <a:r>
              <a:rPr lang="en-US" sz="2800" b="1" i="1" dirty="0" smtClean="0"/>
              <a:t>.”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1128698"/>
          </a:xfrm>
        </p:spPr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000" dirty="0" smtClean="0"/>
              <a:t>Purpose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12700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The “big wake” picture</a:t>
            </a:r>
            <a:endParaRPr lang="en-US" sz="2000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5720" y="2070122"/>
            <a:ext cx="4762530" cy="4476750"/>
            <a:chOff x="500004" y="1643050"/>
            <a:chExt cx="4762530" cy="44767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1643050"/>
              <a:ext cx="4762500" cy="44767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6" name="Rectangle 5"/>
            <p:cNvSpPr/>
            <p:nvPr/>
          </p:nvSpPr>
          <p:spPr>
            <a:xfrm>
              <a:off x="500004" y="1644606"/>
              <a:ext cx="1656223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tx1">
                      <a:lumMod val="50000"/>
                    </a:schemeClr>
                  </a:solidFill>
                </a:rPr>
                <a:t>http://www.renewbl.com</a:t>
              </a: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498622"/>
            <a:ext cx="4143375" cy="207168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5214937" y="4213247"/>
            <a:ext cx="3643311" cy="2430463"/>
            <a:chOff x="5000628" y="3714752"/>
            <a:chExt cx="3643338" cy="24303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00628" y="3714752"/>
              <a:ext cx="3643338" cy="24303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  <p:sp>
          <p:nvSpPr>
            <p:cNvPr id="10" name="Rectangle 9"/>
            <p:cNvSpPr/>
            <p:nvPr/>
          </p:nvSpPr>
          <p:spPr>
            <a:xfrm>
              <a:off x="6572281" y="5898866"/>
              <a:ext cx="2036150" cy="2462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http://www.offshore-power.net</a:t>
              </a:r>
            </a:p>
          </p:txBody>
        </p:sp>
      </p:grpSp>
      <p:sp>
        <p:nvSpPr>
          <p:cNvPr id="11" name="Right Arrow 10"/>
          <p:cNvSpPr>
            <a:spLocks noChangeArrowheads="1"/>
          </p:cNvSpPr>
          <p:nvPr/>
        </p:nvSpPr>
        <p:spPr bwMode="auto">
          <a:xfrm rot="3042926">
            <a:off x="850700" y="2543340"/>
            <a:ext cx="1155886" cy="900619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8" y="5719785"/>
            <a:ext cx="2922587" cy="708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Cluster scale </a:t>
            </a:r>
          </a:p>
          <a:p>
            <a:pPr algn="ctr">
              <a:defRPr/>
            </a:pPr>
            <a:r>
              <a:rPr lang="en-US" sz="2000" b="1" dirty="0"/>
              <a:t>wake model (T1.2)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71750" y="4641872"/>
            <a:ext cx="428625" cy="357188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Left-Right Arrow 13"/>
          <p:cNvSpPr/>
          <p:nvPr/>
        </p:nvSpPr>
        <p:spPr bwMode="auto">
          <a:xfrm rot="447397">
            <a:off x="3074660" y="4587037"/>
            <a:ext cx="2506662" cy="1122652"/>
          </a:xfrm>
          <a:prstGeom prst="left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/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43125" y="3998935"/>
            <a:ext cx="500063" cy="428625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Left-Right Arrow 15"/>
          <p:cNvSpPr/>
          <p:nvPr/>
        </p:nvSpPr>
        <p:spPr bwMode="auto">
          <a:xfrm rot="19700745">
            <a:off x="2534282" y="2753094"/>
            <a:ext cx="2651125" cy="1136358"/>
          </a:xfrm>
          <a:prstGeom prst="left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/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7813" y="1570060"/>
            <a:ext cx="2922587" cy="708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Wind farm scale </a:t>
            </a:r>
          </a:p>
          <a:p>
            <a:pPr algn="ctr">
              <a:defRPr/>
            </a:pPr>
            <a:r>
              <a:rPr lang="en-US" sz="2000" b="1" dirty="0"/>
              <a:t>wake model (T1.1)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00688" y="4356122"/>
            <a:ext cx="2922587" cy="708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Wind farm scale </a:t>
            </a:r>
          </a:p>
          <a:p>
            <a:pPr algn="ctr">
              <a:defRPr/>
            </a:pPr>
            <a:r>
              <a:rPr lang="en-US" sz="2000" b="1" dirty="0"/>
              <a:t>wake model (T1.1)</a:t>
            </a:r>
          </a:p>
        </p:txBody>
      </p:sp>
      <p:sp>
        <p:nvSpPr>
          <p:cNvPr id="19" name="TextBox 18"/>
          <p:cNvSpPr txBox="1"/>
          <p:nvPr/>
        </p:nvSpPr>
        <p:spPr>
          <a:xfrm rot="19675117">
            <a:off x="2689520" y="3094467"/>
            <a:ext cx="2447925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Coupling (T1.3)</a:t>
            </a:r>
          </a:p>
        </p:txBody>
      </p:sp>
      <p:sp>
        <p:nvSpPr>
          <p:cNvPr id="20" name="TextBox 19"/>
          <p:cNvSpPr txBox="1"/>
          <p:nvPr/>
        </p:nvSpPr>
        <p:spPr>
          <a:xfrm rot="467005">
            <a:off x="3150245" y="4957491"/>
            <a:ext cx="2447925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/>
              <a:t>Coupling (T1.3)</a:t>
            </a:r>
          </a:p>
        </p:txBody>
      </p:sp>
      <p:grpSp>
        <p:nvGrpSpPr>
          <p:cNvPr id="21" name="Group 27"/>
          <p:cNvGrpSpPr>
            <a:grpSpLocks/>
          </p:cNvGrpSpPr>
          <p:nvPr/>
        </p:nvGrpSpPr>
        <p:grpSpPr bwMode="auto">
          <a:xfrm>
            <a:off x="3643313" y="3214699"/>
            <a:ext cx="1785937" cy="1928813"/>
            <a:chOff x="3643306" y="2859072"/>
            <a:chExt cx="1785950" cy="19288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Curved Right Arrow 21"/>
            <p:cNvSpPr/>
            <p:nvPr/>
          </p:nvSpPr>
          <p:spPr bwMode="auto">
            <a:xfrm>
              <a:off x="3643306" y="2859072"/>
              <a:ext cx="1785950" cy="1928826"/>
            </a:xfrm>
            <a:prstGeom prst="curvedRightArrow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/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820000">
              <a:off x="3667457" y="3986399"/>
              <a:ext cx="1631962" cy="40005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/>
                <a:t>Wake info</a:t>
              </a:r>
            </a:p>
          </p:txBody>
        </p:sp>
      </p:grp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8001000" y="5213373"/>
            <a:ext cx="1143000" cy="785813"/>
            <a:chOff x="8001016" y="4857761"/>
            <a:chExt cx="1142984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Down Arrow 24"/>
            <p:cNvSpPr/>
            <p:nvPr/>
          </p:nvSpPr>
          <p:spPr bwMode="auto">
            <a:xfrm rot="16200000">
              <a:off x="8179599" y="4679178"/>
              <a:ext cx="785818" cy="1142984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/>
            </a:ex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01016" y="5072074"/>
              <a:ext cx="740897" cy="40011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b="1" dirty="0" smtClean="0"/>
                <a:t>WP3</a:t>
              </a:r>
              <a:endParaRPr lang="en-US" sz="20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 rot="3070086">
            <a:off x="909015" y="2661984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Wind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0694" y="320254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Upstream WF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6286520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Target WF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allAtOnce" animBg="1"/>
      <p:bldP spid="13" grpId="0" animBg="1"/>
      <p:bldP spid="14" grpId="0" animBg="1"/>
      <p:bldP spid="15" grpId="0" animBg="1"/>
      <p:bldP spid="16" grpId="0" animBg="1"/>
      <p:bldP spid="17" grpId="0" build="allAtOnce" animBg="1"/>
      <p:bldP spid="18" grpId="0" build="allAtOnce" animBg="1"/>
      <p:bldP spid="19" grpId="0" build="allAtOnce"/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1857356" y="1142984"/>
            <a:ext cx="71438" cy="57864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95285" y="1357298"/>
            <a:ext cx="71438" cy="5500726"/>
          </a:xfrm>
          <a:prstGeom prst="rect">
            <a:avLst/>
          </a:prstGeom>
          <a:gradFill flip="none" rotWithShape="1"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42844" y="885807"/>
            <a:ext cx="914400" cy="914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Jan.</a:t>
            </a:r>
          </a:p>
          <a:p>
            <a:pPr algn="ctr"/>
            <a:r>
              <a:rPr lang="en-US" sz="1400" b="1" dirty="0" smtClean="0"/>
              <a:t>2012</a:t>
            </a:r>
            <a:endParaRPr lang="en-US" sz="1400" b="1" dirty="0"/>
          </a:p>
        </p:txBody>
      </p:sp>
      <p:sp>
        <p:nvSpPr>
          <p:cNvPr id="79" name="Rectangle 78"/>
          <p:cNvSpPr/>
          <p:nvPr/>
        </p:nvSpPr>
        <p:spPr>
          <a:xfrm>
            <a:off x="6300806" y="1357298"/>
            <a:ext cx="71438" cy="5500726"/>
          </a:xfrm>
          <a:prstGeom prst="rect">
            <a:avLst/>
          </a:prstGeom>
          <a:gradFill flip="none" rotWithShape="1"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819658" y="1357298"/>
            <a:ext cx="71438" cy="5500726"/>
          </a:xfrm>
          <a:prstGeom prst="rect">
            <a:avLst/>
          </a:prstGeom>
          <a:gradFill flip="none" rotWithShape="1"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738425" y="1357298"/>
            <a:ext cx="71438" cy="5500726"/>
          </a:xfrm>
          <a:prstGeom prst="rect">
            <a:avLst/>
          </a:prstGeom>
          <a:gradFill flip="none" rotWithShape="1"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872178" y="428604"/>
            <a:ext cx="914400" cy="914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Mar.</a:t>
            </a:r>
          </a:p>
          <a:p>
            <a:pPr algn="ctr"/>
            <a:r>
              <a:rPr lang="en-US" sz="1400" b="1" dirty="0" smtClean="0"/>
              <a:t>2013</a:t>
            </a:r>
            <a:endParaRPr lang="en-US" sz="1400" b="1" dirty="0"/>
          </a:p>
        </p:txBody>
      </p:sp>
      <p:sp>
        <p:nvSpPr>
          <p:cNvPr id="81" name="Oval 80"/>
          <p:cNvSpPr/>
          <p:nvPr/>
        </p:nvSpPr>
        <p:spPr>
          <a:xfrm>
            <a:off x="4400555" y="442898"/>
            <a:ext cx="914400" cy="914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Jan.</a:t>
            </a:r>
          </a:p>
          <a:p>
            <a:pPr algn="ctr"/>
            <a:r>
              <a:rPr lang="en-US" sz="1400" b="1" dirty="0" smtClean="0"/>
              <a:t>2013</a:t>
            </a:r>
            <a:endParaRPr lang="en-US" sz="1400" b="1" dirty="0"/>
          </a:p>
        </p:txBody>
      </p:sp>
      <p:sp>
        <p:nvSpPr>
          <p:cNvPr id="82" name="Oval 81"/>
          <p:cNvSpPr/>
          <p:nvPr/>
        </p:nvSpPr>
        <p:spPr>
          <a:xfrm>
            <a:off x="2285984" y="647687"/>
            <a:ext cx="914400" cy="914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Jun.</a:t>
            </a:r>
          </a:p>
          <a:p>
            <a:pPr algn="ctr"/>
            <a:r>
              <a:rPr lang="en-US" sz="1400" b="1" dirty="0" smtClean="0"/>
              <a:t>2012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8215338" y="1357298"/>
            <a:ext cx="71438" cy="5500726"/>
          </a:xfrm>
          <a:prstGeom prst="rect">
            <a:avLst/>
          </a:prstGeom>
          <a:gradFill flip="none" rotWithShape="1"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86710" y="714356"/>
            <a:ext cx="914400" cy="9144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June</a:t>
            </a:r>
          </a:p>
          <a:p>
            <a:pPr algn="ctr"/>
            <a:r>
              <a:rPr lang="en-US" sz="1400" b="1" dirty="0" smtClean="0"/>
              <a:t>2013</a:t>
            </a:r>
            <a:endParaRPr lang="en-US" sz="1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429520" y="1857364"/>
            <a:ext cx="1643074" cy="14287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D1.3</a:t>
            </a:r>
          </a:p>
          <a:p>
            <a:pPr algn="ctr"/>
            <a:r>
              <a:rPr lang="en-US" sz="1400" b="1" dirty="0" smtClean="0"/>
              <a:t>Wind farm wake models Benchmarked</a:t>
            </a:r>
            <a:endParaRPr lang="en-US" sz="1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Workstreams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71472" y="1857364"/>
            <a:ext cx="7072362" cy="1428760"/>
          </a:xfrm>
          <a:prstGeom prst="rightArrow">
            <a:avLst>
              <a:gd name="adj1" fmla="val 80666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429520" y="3429000"/>
            <a:ext cx="1643074" cy="14287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D1.4</a:t>
            </a:r>
          </a:p>
          <a:p>
            <a:pPr algn="ctr"/>
            <a:r>
              <a:rPr lang="en-US" sz="1400" b="1" dirty="0" smtClean="0"/>
              <a:t>Cluster  wake models</a:t>
            </a:r>
          </a:p>
          <a:p>
            <a:pPr algn="ctr"/>
            <a:r>
              <a:rPr lang="en-US" sz="1400" b="1" dirty="0" smtClean="0"/>
              <a:t>Benchmarked</a:t>
            </a:r>
            <a:endParaRPr lang="en-US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429520" y="5000636"/>
            <a:ext cx="1643074" cy="14287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D1.2</a:t>
            </a:r>
          </a:p>
          <a:p>
            <a:pPr algn="ctr"/>
            <a:r>
              <a:rPr lang="en-US" sz="1400" b="1" dirty="0" smtClean="0"/>
              <a:t>Coupled models Benchmarked</a:t>
            </a:r>
            <a:endParaRPr lang="en-US" sz="1400" b="1" dirty="0"/>
          </a:p>
        </p:txBody>
      </p:sp>
      <p:sp>
        <p:nvSpPr>
          <p:cNvPr id="14" name="Right Arrow 13"/>
          <p:cNvSpPr/>
          <p:nvPr/>
        </p:nvSpPr>
        <p:spPr>
          <a:xfrm>
            <a:off x="571472" y="3429000"/>
            <a:ext cx="7072362" cy="1428760"/>
          </a:xfrm>
          <a:prstGeom prst="rightArrow">
            <a:avLst>
              <a:gd name="adj1" fmla="val 80666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90520" y="5000636"/>
            <a:ext cx="7072362" cy="1428760"/>
          </a:xfrm>
          <a:prstGeom prst="rightArrow">
            <a:avLst>
              <a:gd name="adj1" fmla="val 80666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000232" y="2643182"/>
            <a:ext cx="3857652" cy="285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Benchmark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42910" y="2214554"/>
            <a:ext cx="1500198" cy="285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500694" y="2214554"/>
            <a:ext cx="1500198" cy="285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2000232" y="4214818"/>
            <a:ext cx="3857652" cy="285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Benchmark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42910" y="3786190"/>
            <a:ext cx="1500198" cy="285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500694" y="3786190"/>
            <a:ext cx="1500198" cy="285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000364" y="5214950"/>
            <a:ext cx="3857652" cy="285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Benchmark</a:t>
            </a:r>
            <a:endParaRPr lang="en-US" dirty="0"/>
          </a:p>
        </p:txBody>
      </p:sp>
      <p:cxnSp>
        <p:nvCxnSpPr>
          <p:cNvPr id="33" name="Shape 32"/>
          <p:cNvCxnSpPr/>
          <p:nvPr/>
        </p:nvCxnSpPr>
        <p:spPr>
          <a:xfrm>
            <a:off x="2143108" y="2357430"/>
            <a:ext cx="519116" cy="2857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2143108" y="2428868"/>
            <a:ext cx="857256" cy="3000396"/>
          </a:xfrm>
          <a:prstGeom prst="bentConnector3">
            <a:avLst>
              <a:gd name="adj1" fmla="val 7222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/>
          <p:nvPr/>
        </p:nvCxnSpPr>
        <p:spPr>
          <a:xfrm>
            <a:off x="2143108" y="3929066"/>
            <a:ext cx="500066" cy="2857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/>
          <p:nvPr/>
        </p:nvCxnSpPr>
        <p:spPr>
          <a:xfrm>
            <a:off x="2143108" y="3857628"/>
            <a:ext cx="857256" cy="1428760"/>
          </a:xfrm>
          <a:prstGeom prst="bentConnector3">
            <a:avLst>
              <a:gd name="adj1" fmla="val 8222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hape 57"/>
          <p:cNvCxnSpPr>
            <a:stCxn id="22" idx="3"/>
            <a:endCxn id="27" idx="2"/>
          </p:cNvCxnSpPr>
          <p:nvPr/>
        </p:nvCxnSpPr>
        <p:spPr>
          <a:xfrm flipV="1">
            <a:off x="5857884" y="2500306"/>
            <a:ext cx="392909" cy="2857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28" idx="3"/>
            <a:endCxn id="30" idx="2"/>
          </p:cNvCxnSpPr>
          <p:nvPr/>
        </p:nvCxnSpPr>
        <p:spPr>
          <a:xfrm flipV="1">
            <a:off x="5857884" y="4071942"/>
            <a:ext cx="392909" cy="2857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22" idx="2"/>
            <a:endCxn id="31" idx="0"/>
          </p:cNvCxnSpPr>
          <p:nvPr/>
        </p:nvCxnSpPr>
        <p:spPr>
          <a:xfrm rot="16200000" flipH="1">
            <a:off x="3286116" y="3571876"/>
            <a:ext cx="2286016" cy="10001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6200000" flipH="1">
            <a:off x="3876670" y="4357694"/>
            <a:ext cx="714380" cy="10001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25273" y="274426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T1.1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25273" y="42741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T1.2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25273" y="5857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T1.3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3240" y="5572140"/>
            <a:ext cx="1643074" cy="6429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D1.1: Data for coupled models</a:t>
            </a:r>
            <a:endParaRPr lang="en-US" sz="1400" b="1" dirty="0"/>
          </a:p>
        </p:txBody>
      </p:sp>
      <p:cxnSp>
        <p:nvCxnSpPr>
          <p:cNvPr id="90" name="Shape 89"/>
          <p:cNvCxnSpPr>
            <a:stCxn id="85" idx="3"/>
            <a:endCxn id="31" idx="2"/>
          </p:cNvCxnSpPr>
          <p:nvPr/>
        </p:nvCxnSpPr>
        <p:spPr>
          <a:xfrm flipV="1">
            <a:off x="4786314" y="5500702"/>
            <a:ext cx="142876" cy="39290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ight Arrow 104"/>
          <p:cNvSpPr/>
          <p:nvPr/>
        </p:nvSpPr>
        <p:spPr>
          <a:xfrm>
            <a:off x="2164832" y="564357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WP5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8003" y="2000240"/>
            <a:ext cx="8572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4190" y="3571884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b="12864"/>
          <a:stretch>
            <a:fillRect/>
          </a:stretch>
        </p:blipFill>
        <p:spPr bwMode="auto">
          <a:xfrm>
            <a:off x="6643702" y="5072074"/>
            <a:ext cx="1000132" cy="115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214950"/>
            <a:ext cx="866126" cy="11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" name="Rounded Rectangle 111"/>
          <p:cNvSpPr/>
          <p:nvPr/>
        </p:nvSpPr>
        <p:spPr>
          <a:xfrm>
            <a:off x="571472" y="6468176"/>
            <a:ext cx="8501122" cy="3571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DX:Other</a:t>
            </a:r>
            <a:r>
              <a:rPr lang="en-US" sz="1400" b="1" dirty="0" smtClean="0"/>
              <a:t> offshore wind farm challenges</a:t>
            </a:r>
            <a:endParaRPr lang="en-US" sz="1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l="40571" t="28571" r="46410" b="47858"/>
          <a:stretch>
            <a:fillRect/>
          </a:stretch>
        </p:blipFill>
        <p:spPr bwMode="auto">
          <a:xfrm>
            <a:off x="43512" y="5650314"/>
            <a:ext cx="857250" cy="116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" name="TextBox 112"/>
          <p:cNvSpPr txBox="1"/>
          <p:nvPr/>
        </p:nvSpPr>
        <p:spPr>
          <a:xfrm>
            <a:off x="925273" y="64886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T1.4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83" grpId="0" animBg="1"/>
      <p:bldP spid="84" grpId="0" animBg="1"/>
      <p:bldP spid="79" grpId="0" animBg="1"/>
      <p:bldP spid="78" grpId="0" animBg="1"/>
      <p:bldP spid="77" grpId="0" animBg="1"/>
      <p:bldP spid="80" grpId="0" animBg="1"/>
      <p:bldP spid="81" grpId="0" animBg="1"/>
      <p:bldP spid="82" grpId="0" animBg="1"/>
      <p:bldP spid="17" grpId="0" animBg="1"/>
      <p:bldP spid="16" grpId="0" animBg="1"/>
      <p:bldP spid="8" grpId="0" animBg="1"/>
      <p:bldP spid="10" grpId="0" animBg="1"/>
      <p:bldP spid="12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85" grpId="1" animBg="1"/>
      <p:bldP spid="105" grpId="0" animBg="1"/>
      <p:bldP spid="112" grpId="0" animBg="1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3286124"/>
            <a:ext cx="8415366" cy="4286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The vision</a:t>
            </a:r>
          </a:p>
          <a:p>
            <a:pPr lvl="1"/>
            <a:r>
              <a:rPr lang="en-US" dirty="0" smtClean="0"/>
              <a:t>The plan</a:t>
            </a:r>
          </a:p>
          <a:p>
            <a:pPr lvl="0"/>
            <a:r>
              <a:rPr lang="en-US" dirty="0" smtClean="0"/>
              <a:t>The tasks</a:t>
            </a:r>
          </a:p>
          <a:p>
            <a:pPr lvl="1"/>
            <a:r>
              <a:rPr lang="en-US" dirty="0" smtClean="0"/>
              <a:t>T1: Wind farm scale</a:t>
            </a:r>
          </a:p>
          <a:p>
            <a:pPr lvl="1"/>
            <a:r>
              <a:rPr lang="en-US" dirty="0" smtClean="0"/>
              <a:t>T2: Cluster scale</a:t>
            </a:r>
          </a:p>
          <a:p>
            <a:pPr lvl="1"/>
            <a:r>
              <a:rPr lang="en-US" dirty="0" smtClean="0"/>
              <a:t>T3: Coupling Wind farm to Cluster scales</a:t>
            </a:r>
          </a:p>
          <a:p>
            <a:pPr lvl="1"/>
            <a:r>
              <a:rPr lang="en-US" dirty="0" smtClean="0"/>
              <a:t>T4: Other offshore wind farm challenges</a:t>
            </a:r>
          </a:p>
          <a:p>
            <a:pPr lvl="0"/>
            <a:r>
              <a:rPr lang="en-US" dirty="0" smtClean="0"/>
              <a:t>WP1 within DTOC</a:t>
            </a:r>
          </a:p>
          <a:p>
            <a:pPr lvl="1"/>
            <a:r>
              <a:rPr lang="en-US" dirty="0" smtClean="0"/>
              <a:t>Interdependencies with other WPs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600200"/>
            <a:ext cx="7924800" cy="504351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Partners: </a:t>
            </a:r>
            <a:r>
              <a:rPr lang="en-US" b="1" i="1" dirty="0" smtClean="0"/>
              <a:t>IU</a:t>
            </a:r>
            <a:r>
              <a:rPr lang="en-US" b="1" dirty="0" smtClean="0"/>
              <a:t>, </a:t>
            </a:r>
            <a:r>
              <a:rPr lang="en-US" b="1" dirty="0" err="1" smtClean="0"/>
              <a:t>Risoe</a:t>
            </a:r>
            <a:r>
              <a:rPr lang="en-US" b="1" dirty="0" smtClean="0"/>
              <a:t> DTU, UPORTO, CRES, </a:t>
            </a:r>
            <a:r>
              <a:rPr lang="es-ES" b="1" dirty="0" smtClean="0"/>
              <a:t>ECN, CENER, RES, </a:t>
            </a:r>
            <a:r>
              <a:rPr lang="es-ES" b="1" dirty="0" err="1" smtClean="0"/>
              <a:t>Hexicon</a:t>
            </a:r>
            <a:r>
              <a:rPr lang="es-ES" b="1" dirty="0" smtClean="0"/>
              <a:t>, BARD</a:t>
            </a:r>
          </a:p>
          <a:p>
            <a:r>
              <a:rPr lang="en-US" dirty="0" smtClean="0"/>
              <a:t>Objective: Identify wake model performance of existing engineering and CFD models.</a:t>
            </a:r>
          </a:p>
          <a:p>
            <a:r>
              <a:rPr lang="en-US" dirty="0" smtClean="0"/>
              <a:t>Advance in providing a wider range of observations with quantitative performance metrics</a:t>
            </a:r>
          </a:p>
          <a:p>
            <a:r>
              <a:rPr lang="en-US" dirty="0" smtClean="0"/>
              <a:t>Addition of turbulence and stability parameters</a:t>
            </a:r>
          </a:p>
          <a:p>
            <a:r>
              <a:rPr lang="en-US" dirty="0" smtClean="0"/>
              <a:t>Metrics include: wake width, wake depth, power production by row and by wind farm, momentum losses through the wind speed profile. </a:t>
            </a:r>
          </a:p>
          <a:p>
            <a:r>
              <a:rPr lang="en-US" dirty="0" smtClean="0"/>
              <a:t>Mean and dynamic cases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1.1: Wind Farm Scale</a:t>
            </a:r>
            <a:endParaRPr lang="en-US" dirty="0"/>
          </a:p>
        </p:txBody>
      </p:sp>
      <p:pic>
        <p:nvPicPr>
          <p:cNvPr id="4" name="Picture 33" descr="iuwide_psd_w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3" y="190477"/>
            <a:ext cx="1676400" cy="547687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976" y="1600200"/>
            <a:ext cx="7924800" cy="504351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b="1" dirty="0" smtClean="0"/>
              <a:t>WP1.1.1. Identify wake model performance of existing engineering and CFD models.</a:t>
            </a:r>
          </a:p>
          <a:p>
            <a:pPr>
              <a:buFontTx/>
              <a:buAutoNum type="arabicPeriod"/>
              <a:defRPr/>
            </a:pPr>
            <a:r>
              <a:rPr lang="en-US" dirty="0" smtClean="0"/>
              <a:t>Identify models taking part</a:t>
            </a:r>
          </a:p>
          <a:p>
            <a:pPr>
              <a:buFontTx/>
              <a:buAutoNum type="arabicPeriod"/>
              <a:defRPr/>
            </a:pPr>
            <a:r>
              <a:rPr lang="en-US" dirty="0" smtClean="0"/>
              <a:t>Identify ‘Standard cases’: Fixed wind speed/direction </a:t>
            </a:r>
          </a:p>
          <a:p>
            <a:pPr>
              <a:buFontTx/>
              <a:buAutoNum type="arabicPeriod"/>
              <a:defRPr/>
            </a:pPr>
            <a:r>
              <a:rPr lang="en-US" dirty="0" smtClean="0"/>
              <a:t>Identify ‘Dynamic cases’. From time series e.g. at Horns Rev</a:t>
            </a:r>
          </a:p>
          <a:p>
            <a:pPr>
              <a:buFontTx/>
              <a:buAutoNum type="arabicPeriod"/>
              <a:defRPr/>
            </a:pPr>
            <a:r>
              <a:rPr lang="en-US" dirty="0" smtClean="0"/>
              <a:t>Role of additional turbulence, stability parameters</a:t>
            </a:r>
          </a:p>
          <a:p>
            <a:pPr>
              <a:buFontTx/>
              <a:buAutoNum type="arabicPeriod"/>
              <a:defRPr/>
            </a:pPr>
            <a:r>
              <a:rPr lang="en-US" dirty="0" smtClean="0"/>
              <a:t>Define additional metrics for assessing model ‘skill’</a:t>
            </a:r>
          </a:p>
          <a:p>
            <a:pPr>
              <a:buFontTx/>
              <a:buAutoNum type="arabicPeriod"/>
              <a:defRPr/>
            </a:pPr>
            <a:r>
              <a:rPr lang="en-US" dirty="0" smtClean="0"/>
              <a:t>Work in conjunction with IEA </a:t>
            </a:r>
            <a:r>
              <a:rPr lang="en-US" dirty="0" err="1" smtClean="0"/>
              <a:t>Wakebench</a:t>
            </a: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1.1: Wind Farm Scale </a:t>
            </a:r>
            <a:endParaRPr lang="en-US" dirty="0"/>
          </a:p>
        </p:txBody>
      </p:sp>
      <p:pic>
        <p:nvPicPr>
          <p:cNvPr id="4" name="Picture 33" descr="iuwide_psd_w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3" y="190477"/>
            <a:ext cx="1676400" cy="547687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43510"/>
          </a:xfrm>
        </p:spPr>
        <p:txBody>
          <a:bodyPr/>
          <a:lstStyle/>
          <a:p>
            <a:pPr defTabSz="1371600">
              <a:buFontTx/>
              <a:buNone/>
              <a:defRPr/>
            </a:pPr>
            <a:r>
              <a:rPr lang="en-US" sz="3200" b="1" dirty="0" smtClean="0"/>
              <a:t>Identified Wake Models 1/2</a:t>
            </a:r>
            <a:endParaRPr lang="en-US" b="1" dirty="0" smtClean="0"/>
          </a:p>
          <a:p>
            <a:r>
              <a:rPr lang="en-US" dirty="0" smtClean="0"/>
              <a:t>Engineering models:</a:t>
            </a:r>
          </a:p>
          <a:p>
            <a:pPr lvl="1"/>
            <a:r>
              <a:rPr lang="en-US" sz="2400" dirty="0" smtClean="0"/>
              <a:t>NO Jensen + </a:t>
            </a:r>
            <a:r>
              <a:rPr lang="en-US" sz="2400" dirty="0" err="1" smtClean="0"/>
              <a:t>Frandsen</a:t>
            </a:r>
            <a:r>
              <a:rPr lang="en-US" sz="2400" dirty="0" smtClean="0"/>
              <a:t> (DTU-WAsP/Park)</a:t>
            </a:r>
          </a:p>
          <a:p>
            <a:pPr lvl="1"/>
            <a:r>
              <a:rPr lang="en-US" sz="2400" dirty="0" smtClean="0"/>
              <a:t>Ainslie (RES)</a:t>
            </a:r>
          </a:p>
          <a:p>
            <a:pPr lvl="1"/>
            <a:r>
              <a:rPr lang="en-US" sz="2400" dirty="0" smtClean="0"/>
              <a:t>DWM, RDWM (DTU)</a:t>
            </a:r>
          </a:p>
          <a:p>
            <a:r>
              <a:rPr lang="en-US" dirty="0" err="1" smtClean="0"/>
              <a:t>Linearized</a:t>
            </a:r>
            <a:r>
              <a:rPr lang="en-US" dirty="0" smtClean="0"/>
              <a:t> / </a:t>
            </a:r>
            <a:r>
              <a:rPr lang="en-US" dirty="0" err="1" smtClean="0"/>
              <a:t>Parabolized</a:t>
            </a:r>
            <a:r>
              <a:rPr lang="en-US" dirty="0" smtClean="0"/>
              <a:t> CFD models:</a:t>
            </a:r>
          </a:p>
          <a:p>
            <a:pPr lvl="1"/>
            <a:r>
              <a:rPr lang="en-US" sz="2400" dirty="0" err="1" smtClean="0"/>
              <a:t>Fuga</a:t>
            </a:r>
            <a:r>
              <a:rPr lang="en-US" sz="2400" dirty="0" smtClean="0"/>
              <a:t> (DTU)</a:t>
            </a:r>
          </a:p>
          <a:p>
            <a:pPr lvl="1"/>
            <a:r>
              <a:rPr lang="en-US" sz="2400" dirty="0" smtClean="0"/>
              <a:t>FarmFlow (ECN)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1.1: Wind Farm Scale </a:t>
            </a:r>
            <a:endParaRPr lang="en-US" dirty="0"/>
          </a:p>
        </p:txBody>
      </p:sp>
      <p:pic>
        <p:nvPicPr>
          <p:cNvPr id="4" name="Picture 33" descr="iuwide_psd_w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3" y="190477"/>
            <a:ext cx="1676400" cy="547687"/>
          </a:xfrm>
          <a:prstGeom prst="rect">
            <a:avLst/>
          </a:prstGeom>
          <a:solidFill>
            <a:srgbClr val="C00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WEA_layout">
  <a:themeElements>
    <a:clrScheme name="EWEA ID">
      <a:dk1>
        <a:srgbClr val="005596"/>
      </a:dk1>
      <a:lt1>
        <a:sysClr val="window" lastClr="FFFFFF"/>
      </a:lt1>
      <a:dk2>
        <a:srgbClr val="005596"/>
      </a:dk2>
      <a:lt2>
        <a:srgbClr val="000000"/>
      </a:lt2>
      <a:accent1>
        <a:srgbClr val="005596"/>
      </a:accent1>
      <a:accent2>
        <a:srgbClr val="79BDE8"/>
      </a:accent2>
      <a:accent3>
        <a:srgbClr val="78A22F"/>
      </a:accent3>
      <a:accent4>
        <a:srgbClr val="FDBB30"/>
      </a:accent4>
      <a:accent5>
        <a:srgbClr val="DB1230"/>
      </a:accent5>
      <a:accent6>
        <a:srgbClr val="FFFFFF"/>
      </a:accent6>
      <a:hlink>
        <a:srgbClr val="0000FF"/>
      </a:hlink>
      <a:folHlink>
        <a:srgbClr val="79BD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EWEA_layout.potx</Template>
  <TotalTime>383</TotalTime>
  <Words>1094</Words>
  <Application>Microsoft Macintosh PowerPoint</Application>
  <PresentationFormat>On-screen Show (4:3)</PresentationFormat>
  <Paragraphs>232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EWEA_layout</vt:lpstr>
      <vt:lpstr>Slide 1</vt:lpstr>
      <vt:lpstr>Outline</vt:lpstr>
      <vt:lpstr>Introduction Purpose</vt:lpstr>
      <vt:lpstr>Introduction The “big wake” picture</vt:lpstr>
      <vt:lpstr>Workstreams</vt:lpstr>
      <vt:lpstr>Outline</vt:lpstr>
      <vt:lpstr>Task 1.1: Wind Farm Scale</vt:lpstr>
      <vt:lpstr>Task 1.1: Wind Farm Scale </vt:lpstr>
      <vt:lpstr>Task 1.1: Wind Farm Scale </vt:lpstr>
      <vt:lpstr>Task 1.1: Wind Farm Scale </vt:lpstr>
      <vt:lpstr>Task 1.1: Wind Farm Scale </vt:lpstr>
      <vt:lpstr>Outline</vt:lpstr>
      <vt:lpstr>Task 1.2: Cluster Scale</vt:lpstr>
      <vt:lpstr>Task 1.2: Cluster Scale</vt:lpstr>
      <vt:lpstr>Task 1.2: Cluster Scale</vt:lpstr>
      <vt:lpstr>Task 1.2: Cluster Scale</vt:lpstr>
      <vt:lpstr>Outline</vt:lpstr>
      <vt:lpstr>Task 1.3: Coupling Wind Farm – Cluster scale</vt:lpstr>
      <vt:lpstr>Outline</vt:lpstr>
      <vt:lpstr>Task 1.4: Other offshore wind farm challenges</vt:lpstr>
      <vt:lpstr>Outline</vt:lpstr>
      <vt:lpstr>Connection with other work-packages</vt:lpstr>
      <vt:lpstr>Slide 23</vt:lpstr>
      <vt:lpstr>Slide 24</vt:lpstr>
    </vt:vector>
  </TitlesOfParts>
  <Company>EWEA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Jesus Quesada</dc:creator>
  <cp:lastModifiedBy>Pire-Lap</cp:lastModifiedBy>
  <cp:revision>85</cp:revision>
  <dcterms:created xsi:type="dcterms:W3CDTF">2010-11-29T14:32:00Z</dcterms:created>
  <dcterms:modified xsi:type="dcterms:W3CDTF">2012-04-13T13:07:01Z</dcterms:modified>
</cp:coreProperties>
</file>