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4"/>
  </p:notesMasterIdLst>
  <p:sldIdLst>
    <p:sldId id="377" r:id="rId2"/>
    <p:sldId id="378" r:id="rId3"/>
    <p:sldId id="305" r:id="rId4"/>
    <p:sldId id="372" r:id="rId5"/>
    <p:sldId id="354" r:id="rId6"/>
    <p:sldId id="338" r:id="rId7"/>
    <p:sldId id="333" r:id="rId8"/>
    <p:sldId id="381" r:id="rId9"/>
    <p:sldId id="322" r:id="rId10"/>
    <p:sldId id="308" r:id="rId11"/>
    <p:sldId id="375" r:id="rId12"/>
    <p:sldId id="380" r:id="rId13"/>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Frutiger LT Com 55 Roman" pitchFamily="34" charset="0"/>
        <a:ea typeface="+mn-ea"/>
        <a:cs typeface="+mn-cs"/>
      </a:defRPr>
    </a:lvl1pPr>
    <a:lvl2pPr marL="457200" algn="l" rtl="0" fontAlgn="base">
      <a:spcBef>
        <a:spcPct val="0"/>
      </a:spcBef>
      <a:spcAft>
        <a:spcPct val="0"/>
      </a:spcAft>
      <a:defRPr kern="1200">
        <a:solidFill>
          <a:schemeClr val="tx1"/>
        </a:solidFill>
        <a:latin typeface="Frutiger LT Com 55 Roman" pitchFamily="34" charset="0"/>
        <a:ea typeface="+mn-ea"/>
        <a:cs typeface="+mn-cs"/>
      </a:defRPr>
    </a:lvl2pPr>
    <a:lvl3pPr marL="914400" algn="l" rtl="0" fontAlgn="base">
      <a:spcBef>
        <a:spcPct val="0"/>
      </a:spcBef>
      <a:spcAft>
        <a:spcPct val="0"/>
      </a:spcAft>
      <a:defRPr kern="1200">
        <a:solidFill>
          <a:schemeClr val="tx1"/>
        </a:solidFill>
        <a:latin typeface="Frutiger LT Com 55 Roman" pitchFamily="34" charset="0"/>
        <a:ea typeface="+mn-ea"/>
        <a:cs typeface="+mn-cs"/>
      </a:defRPr>
    </a:lvl3pPr>
    <a:lvl4pPr marL="1371600" algn="l" rtl="0" fontAlgn="base">
      <a:spcBef>
        <a:spcPct val="0"/>
      </a:spcBef>
      <a:spcAft>
        <a:spcPct val="0"/>
      </a:spcAft>
      <a:defRPr kern="1200">
        <a:solidFill>
          <a:schemeClr val="tx1"/>
        </a:solidFill>
        <a:latin typeface="Frutiger LT Com 55 Roman" pitchFamily="34" charset="0"/>
        <a:ea typeface="+mn-ea"/>
        <a:cs typeface="+mn-cs"/>
      </a:defRPr>
    </a:lvl4pPr>
    <a:lvl5pPr marL="1828800" algn="l" rtl="0" fontAlgn="base">
      <a:spcBef>
        <a:spcPct val="0"/>
      </a:spcBef>
      <a:spcAft>
        <a:spcPct val="0"/>
      </a:spcAft>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274"/>
    <a:srgbClr val="FBC9A3"/>
    <a:srgbClr val="179C7D"/>
    <a:srgbClr val="B1C800"/>
    <a:srgbClr val="25BAE2"/>
    <a:srgbClr val="006E92"/>
    <a:srgbClr val="EB6A0A"/>
    <a:srgbClr val="E1E3E3"/>
    <a:srgbClr val="D4E6F4"/>
    <a:srgbClr val="FEEFD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4943" autoAdjust="0"/>
  </p:normalViewPr>
  <p:slideViewPr>
    <p:cSldViewPr>
      <p:cViewPr varScale="1">
        <p:scale>
          <a:sx n="94" d="100"/>
          <a:sy n="94" d="100"/>
        </p:scale>
        <p:origin x="-1698" y="-72"/>
      </p:cViewPr>
      <p:guideLst>
        <p:guide orient="horz" pos="3695"/>
        <p:guide orient="horz" pos="241"/>
        <p:guide pos="5470"/>
        <p:guide pos="29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076363" cy="511731"/>
          </a:xfrm>
          <a:prstGeom prst="rect">
            <a:avLst/>
          </a:prstGeom>
        </p:spPr>
        <p:txBody>
          <a:bodyPr vert="horz" lIns="99048" tIns="49524" rIns="99048" bIns="49524" rtlCol="0"/>
          <a:lstStyle>
            <a:lvl1pPr algn="l">
              <a:defRPr sz="1300"/>
            </a:lvl1pPr>
          </a:lstStyle>
          <a:p>
            <a:endParaRPr lang="en-GB"/>
          </a:p>
        </p:txBody>
      </p:sp>
      <p:sp>
        <p:nvSpPr>
          <p:cNvPr id="3" name="Datumsplatzhalter 2"/>
          <p:cNvSpPr>
            <a:spLocks noGrp="1"/>
          </p:cNvSpPr>
          <p:nvPr>
            <p:ph type="dt" idx="1"/>
          </p:nvPr>
        </p:nvSpPr>
        <p:spPr>
          <a:xfrm>
            <a:off x="4021295" y="2"/>
            <a:ext cx="3076363" cy="511731"/>
          </a:xfrm>
          <a:prstGeom prst="rect">
            <a:avLst/>
          </a:prstGeom>
        </p:spPr>
        <p:txBody>
          <a:bodyPr vert="horz" lIns="99048" tIns="49524" rIns="99048" bIns="49524" rtlCol="0"/>
          <a:lstStyle>
            <a:lvl1pPr algn="r">
              <a:defRPr sz="1300"/>
            </a:lvl1pPr>
          </a:lstStyle>
          <a:p>
            <a:fld id="{007ACF08-A10E-4B3E-B2EC-63EC7BE078D0}" type="datetimeFigureOut">
              <a:rPr lang="de-DE" smtClean="0"/>
              <a:pPr/>
              <a:t>12.04.2012</a:t>
            </a:fld>
            <a:endParaRPr lang="en-GB"/>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1" y="9721108"/>
            <a:ext cx="3076363" cy="511731"/>
          </a:xfrm>
          <a:prstGeom prst="rect">
            <a:avLst/>
          </a:prstGeom>
        </p:spPr>
        <p:txBody>
          <a:bodyPr vert="horz" lIns="99048" tIns="49524" rIns="99048" bIns="49524" rtlCol="0" anchor="b"/>
          <a:lstStyle>
            <a:lvl1pPr algn="l">
              <a:defRPr sz="1300"/>
            </a:lvl1pPr>
          </a:lstStyle>
          <a:p>
            <a:endParaRPr lang="en-GB"/>
          </a:p>
        </p:txBody>
      </p:sp>
      <p:sp>
        <p:nvSpPr>
          <p:cNvPr id="7" name="Foliennummernplatzhalter 6"/>
          <p:cNvSpPr>
            <a:spLocks noGrp="1"/>
          </p:cNvSpPr>
          <p:nvPr>
            <p:ph type="sldNum" sz="quarter" idx="5"/>
          </p:nvPr>
        </p:nvSpPr>
        <p:spPr>
          <a:xfrm>
            <a:off x="4021295" y="9721108"/>
            <a:ext cx="3076363" cy="511731"/>
          </a:xfrm>
          <a:prstGeom prst="rect">
            <a:avLst/>
          </a:prstGeom>
        </p:spPr>
        <p:txBody>
          <a:bodyPr vert="horz" lIns="99048" tIns="49524" rIns="99048" bIns="49524" rtlCol="0" anchor="b"/>
          <a:lstStyle>
            <a:lvl1pPr algn="r">
              <a:defRPr sz="1300"/>
            </a:lvl1pPr>
          </a:lstStyle>
          <a:p>
            <a:fld id="{B7238FA7-EAF6-495F-9C96-89EFEAF6DD36}" type="slidenum">
              <a:rPr lang="en-GB" smtClean="0"/>
              <a:pPr/>
              <a:t>‹#›</a:t>
            </a:fld>
            <a:endParaRPr lang="en-GB"/>
          </a:p>
        </p:txBody>
      </p:sp>
    </p:spTree>
    <p:extLst>
      <p:ext uri="{BB962C8B-B14F-4D97-AF65-F5344CB8AC3E}">
        <p14:creationId xmlns:p14="http://schemas.microsoft.com/office/powerpoint/2010/main" xmlns="" val="212613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B7238FA7-EAF6-495F-9C96-89EFEAF6DD36}"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38FA7-EAF6-495F-9C96-89EFEAF6DD36}"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figures show an example of previous use of the NET-OP tool to find optimal offshore DC grid expansion. </a:t>
            </a:r>
          </a:p>
          <a:p>
            <a:r>
              <a:rPr lang="en-GB" baseline="0" dirty="0" smtClean="0"/>
              <a:t>- The left figure shows the starting point, with existing grid and allowed expansions (that are included in the optimisation).  Each country is represented by one node, with generation and load. </a:t>
            </a:r>
          </a:p>
          <a:p>
            <a:r>
              <a:rPr lang="en-GB" baseline="0" dirty="0" smtClean="0"/>
              <a:t>- The right figure shows the result of a simulation (under certain assumptions). Chosen grid expansions are indicated in green, with capacities as sown. Nodes are coloured according to whether they have both load and generation (pink), only load, only generation (blue) or no load or generation (black).</a:t>
            </a:r>
          </a:p>
        </p:txBody>
      </p:sp>
      <p:sp>
        <p:nvSpPr>
          <p:cNvPr id="4" name="Slide Number Placeholder 3"/>
          <p:cNvSpPr>
            <a:spLocks noGrp="1"/>
          </p:cNvSpPr>
          <p:nvPr>
            <p:ph type="sldNum" sz="quarter" idx="10"/>
          </p:nvPr>
        </p:nvSpPr>
        <p:spPr/>
        <p:txBody>
          <a:bodyPr/>
          <a:lstStyle/>
          <a:p>
            <a:fld id="{CCA2661B-6323-413B-8910-E3C5229A9D65}" type="slidenum">
              <a:rPr lang="nb-NO" smtClean="0"/>
              <a:pPr/>
              <a:t>5</a:t>
            </a:fld>
            <a:endParaRPr lang="nb-NO" dirty="0"/>
          </a:p>
        </p:txBody>
      </p:sp>
    </p:spTree>
    <p:extLst>
      <p:ext uri="{BB962C8B-B14F-4D97-AF65-F5344CB8AC3E}">
        <p14:creationId xmlns="" xmlns:p14="http://schemas.microsoft.com/office/powerpoint/2010/main" val="369660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38FA7-EAF6-495F-9C96-89EFEAF6DD36}"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2352" b="40907"/>
          <a:stretch/>
        </p:blipFill>
        <p:spPr bwMode="auto">
          <a:xfrm>
            <a:off x="-621" y="-27384"/>
            <a:ext cx="9144621" cy="4647433"/>
          </a:xfrm>
          <a:prstGeom prst="rect">
            <a:avLst/>
          </a:prstGeom>
          <a:noFill/>
          <a:ln w="9525">
            <a:noFill/>
            <a:miter lim="800000"/>
            <a:headEnd/>
            <a:tailEnd/>
          </a:ln>
        </p:spPr>
      </p:pic>
      <p:pic>
        <p:nvPicPr>
          <p:cNvPr id="3" name="Picture 2"/>
          <p:cNvPicPr>
            <a:picLocks noChangeAspect="1"/>
          </p:cNvPicPr>
          <p:nvPr userDrawn="1"/>
        </p:nvPicPr>
        <p:blipFill rotWithShape="1">
          <a:blip r:embed="rId3" cstate="print"/>
          <a:srcRect l="5280" t="36575" r="5287" b="47189"/>
          <a:stretch/>
        </p:blipFill>
        <p:spPr>
          <a:xfrm>
            <a:off x="-620" y="3933056"/>
            <a:ext cx="9144620" cy="1206500"/>
          </a:xfrm>
          <a:prstGeom prst="rect">
            <a:avLst/>
          </a:prstGeom>
        </p:spPr>
      </p:pic>
      <p:sp>
        <p:nvSpPr>
          <p:cNvPr id="20" name="Title 1"/>
          <p:cNvSpPr txBox="1">
            <a:spLocks/>
          </p:cNvSpPr>
          <p:nvPr userDrawn="1"/>
        </p:nvSpPr>
        <p:spPr>
          <a:xfrm>
            <a:off x="152400" y="4832349"/>
            <a:ext cx="6219800" cy="1851025"/>
          </a:xfrm>
          <a:prstGeom prst="rect">
            <a:avLst/>
          </a:prstGeom>
        </p:spPr>
        <p:txBody>
          <a:bodyPr vert="horz" lIns="91440" tIns="45720" rIns="91440" bIns="45720" rtlCol="0" anchor="t" anchorCtr="0">
            <a:normAutofit/>
          </a:bodyPr>
          <a:lstStyle>
            <a:lvl1pPr>
              <a:defRPr sz="3600">
                <a:solidFill>
                  <a:schemeClr val="bg1"/>
                </a:solidFill>
                <a:latin typeface="Franklin Gothic Medium"/>
                <a:cs typeface="Franklin Gothic Medium"/>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0" normalizeH="0" baseline="0" dirty="0" smtClean="0">
                <a:ln>
                  <a:noFill/>
                </a:ln>
                <a:solidFill>
                  <a:schemeClr val="tx1"/>
                </a:solidFill>
                <a:effectLst/>
                <a:uLnTx/>
                <a:uFillTx/>
                <a:latin typeface="Franklin Gothic Medium"/>
                <a:ea typeface="+mn-ea"/>
                <a:cs typeface="Franklin Gothic Medium"/>
              </a:rPr>
              <a:t>WP2:</a:t>
            </a:r>
            <a:r>
              <a:rPr kumimoji="0" lang="en-US" sz="2800" b="1" i="0" u="none" strike="noStrike" kern="0" cap="none" spc="0" normalizeH="0" dirty="0" smtClean="0">
                <a:ln>
                  <a:noFill/>
                </a:ln>
                <a:solidFill>
                  <a:schemeClr val="tx1"/>
                </a:solidFill>
                <a:effectLst/>
                <a:uLnTx/>
                <a:uFillTx/>
                <a:latin typeface="Franklin Gothic Medium"/>
                <a:ea typeface="+mn-ea"/>
                <a:cs typeface="Franklin Gothic Medium"/>
              </a:rPr>
              <a:t> Interconnection </a:t>
            </a:r>
            <a:r>
              <a:rPr kumimoji="0" lang="en-US" sz="2800" b="1" i="0" u="none" strike="noStrike" kern="0" cap="none" spc="0" normalizeH="0" dirty="0" err="1" smtClean="0">
                <a:ln>
                  <a:noFill/>
                </a:ln>
                <a:solidFill>
                  <a:schemeClr val="tx1"/>
                </a:solidFill>
                <a:effectLst/>
                <a:uLnTx/>
                <a:uFillTx/>
                <a:latin typeface="Franklin Gothic Medium"/>
                <a:ea typeface="+mn-ea"/>
                <a:cs typeface="Franklin Gothic Medium"/>
              </a:rPr>
              <a:t>optimisation</a:t>
            </a:r>
            <a:r>
              <a:rPr kumimoji="0" lang="en-US" sz="2800" b="1" i="0" u="none" strike="noStrike" kern="0" cap="none" spc="0" normalizeH="0" dirty="0" smtClean="0">
                <a:ln>
                  <a:noFill/>
                </a:ln>
                <a:solidFill>
                  <a:schemeClr val="tx1"/>
                </a:solidFill>
                <a:effectLst/>
                <a:uLnTx/>
                <a:uFillTx/>
                <a:latin typeface="Franklin Gothic Medium"/>
                <a:ea typeface="+mn-ea"/>
                <a:cs typeface="Franklin Gothic Medium"/>
              </a:rPr>
              <a:t> and power plant system services</a:t>
            </a:r>
            <a:r>
              <a:rPr kumimoji="0" lang="de-DE" sz="2800" b="1" i="0" u="none" strike="noStrike" kern="0" cap="none" spc="0" normalizeH="0" noProof="0" dirty="0" smtClean="0">
                <a:ln>
                  <a:noFill/>
                </a:ln>
                <a:solidFill>
                  <a:schemeClr val="tx1"/>
                </a:solidFill>
                <a:effectLst/>
                <a:uLnTx/>
                <a:uFillTx/>
                <a:latin typeface="Franklin Gothic Medium"/>
                <a:ea typeface="+mn-ea"/>
                <a:cs typeface="Franklin Gothic Medium"/>
              </a:rPr>
              <a:t>.</a:t>
            </a:r>
            <a:endParaRPr kumimoji="0" lang="en-US" sz="2800" b="1" i="0" u="none" strike="noStrike" kern="1200" cap="none" spc="0" normalizeH="0" baseline="0" noProof="0" dirty="0">
              <a:ln>
                <a:noFill/>
              </a:ln>
              <a:solidFill>
                <a:srgbClr val="005596"/>
              </a:solidFill>
              <a:effectLst/>
              <a:uLnTx/>
              <a:uFillTx/>
              <a:latin typeface="Franklin Gothic Medium"/>
              <a:ea typeface="+mj-ea"/>
              <a:cs typeface="Franklin Gothic Medium"/>
            </a:endParaRPr>
          </a:p>
        </p:txBody>
      </p:sp>
      <p:sp>
        <p:nvSpPr>
          <p:cNvPr id="21" name="Subtitle 2"/>
          <p:cNvSpPr txBox="1">
            <a:spLocks/>
          </p:cNvSpPr>
          <p:nvPr userDrawn="1"/>
        </p:nvSpPr>
        <p:spPr>
          <a:xfrm>
            <a:off x="152400" y="5410200"/>
            <a:ext cx="6553200" cy="990600"/>
          </a:xfrm>
          <a:prstGeom prst="rect">
            <a:avLst/>
          </a:prstGeom>
        </p:spPr>
        <p:txBody>
          <a:bodyPr vert="horz" lIns="91440" tIns="45720" rIns="91440" bIns="45720" rtlCol="0" anchor="t" anchorCtr="0">
            <a:no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Franklin Gothic Book"/>
              <a:ea typeface="+mn-ea"/>
              <a:cs typeface="Franklin Gothic Book"/>
            </a:endParaRPr>
          </a:p>
        </p:txBody>
      </p:sp>
      <p:sp>
        <p:nvSpPr>
          <p:cNvPr id="22" name="TextBox 21"/>
          <p:cNvSpPr txBox="1"/>
          <p:nvPr userDrawn="1"/>
        </p:nvSpPr>
        <p:spPr>
          <a:xfrm>
            <a:off x="142844" y="6017145"/>
            <a:ext cx="4357718" cy="769441"/>
          </a:xfrm>
          <a:prstGeom prst="rect">
            <a:avLst/>
          </a:prstGeom>
          <a:noFill/>
        </p:spPr>
        <p:txBody>
          <a:bodyPr wrap="square" rtlCol="0">
            <a:spAutoFit/>
          </a:bodyPr>
          <a:lstStyle/>
          <a:p>
            <a:r>
              <a:rPr lang="en-GB" baseline="0" dirty="0" smtClean="0">
                <a:solidFill>
                  <a:srgbClr val="005596"/>
                </a:solidFill>
                <a:latin typeface="+mj-lt"/>
              </a:rPr>
              <a:t>Dipl.-</a:t>
            </a:r>
            <a:r>
              <a:rPr lang="en-GB" baseline="0" dirty="0" err="1" smtClean="0">
                <a:solidFill>
                  <a:srgbClr val="005596"/>
                </a:solidFill>
                <a:latin typeface="+mj-lt"/>
              </a:rPr>
              <a:t>Ing</a:t>
            </a:r>
            <a:r>
              <a:rPr lang="en-GB" baseline="0" dirty="0" smtClean="0">
                <a:solidFill>
                  <a:srgbClr val="005596"/>
                </a:solidFill>
                <a:latin typeface="+mj-lt"/>
              </a:rPr>
              <a:t>. Mariano </a:t>
            </a:r>
            <a:r>
              <a:rPr lang="en-GB" baseline="0" dirty="0" err="1" smtClean="0">
                <a:solidFill>
                  <a:srgbClr val="005596"/>
                </a:solidFill>
                <a:latin typeface="+mj-lt"/>
              </a:rPr>
              <a:t>Faiella</a:t>
            </a:r>
            <a:endParaRPr lang="en-GB" dirty="0" smtClean="0">
              <a:solidFill>
                <a:srgbClr val="005596"/>
              </a:solidFill>
              <a:latin typeface="+mj-lt"/>
            </a:endParaRPr>
          </a:p>
          <a:p>
            <a:r>
              <a:rPr lang="en-GB" sz="1300" i="1" dirty="0" smtClean="0">
                <a:solidFill>
                  <a:srgbClr val="005596"/>
                </a:solidFill>
                <a:latin typeface="+mj-lt"/>
              </a:rPr>
              <a:t>Researcher</a:t>
            </a:r>
            <a:endParaRPr lang="en-GB" sz="1300" i="1" baseline="0" dirty="0" smtClean="0">
              <a:solidFill>
                <a:srgbClr val="005596"/>
              </a:solidFill>
              <a:latin typeface="+mj-lt"/>
            </a:endParaRPr>
          </a:p>
          <a:p>
            <a:r>
              <a:rPr lang="en-GB" sz="1300" i="1" dirty="0" err="1" smtClean="0">
                <a:solidFill>
                  <a:srgbClr val="005596"/>
                </a:solidFill>
                <a:latin typeface="+mj-lt"/>
              </a:rPr>
              <a:t>Fraunhofer</a:t>
            </a:r>
            <a:r>
              <a:rPr lang="en-GB" sz="1300" i="1" dirty="0" smtClean="0">
                <a:solidFill>
                  <a:srgbClr val="005596"/>
                </a:solidFill>
                <a:latin typeface="+mj-lt"/>
              </a:rPr>
              <a:t> IWES, Germany.</a:t>
            </a:r>
            <a:endParaRPr lang="en-US" sz="1300" i="1" dirty="0">
              <a:solidFill>
                <a:srgbClr val="005596"/>
              </a:solidFill>
              <a:latin typeface="+mj-lt"/>
            </a:endParaRPr>
          </a:p>
        </p:txBody>
      </p:sp>
      <p:pic>
        <p:nvPicPr>
          <p:cNvPr id="2" name="Picture 1" descr="EERA_DTOC.jp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373272" y="4411684"/>
            <a:ext cx="2520280" cy="1493815"/>
          </a:xfrm>
          <a:prstGeom prst="rect">
            <a:avLst/>
          </a:prstGeom>
        </p:spPr>
      </p:pic>
      <p:pic>
        <p:nvPicPr>
          <p:cNvPr id="8" name="Picture 7" descr="EU_flag.jp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6433944" y="6381328"/>
            <a:ext cx="516150" cy="343206"/>
          </a:xfrm>
          <a:prstGeom prst="rect">
            <a:avLst/>
          </a:prstGeom>
        </p:spPr>
      </p:pic>
      <p:pic>
        <p:nvPicPr>
          <p:cNvPr id="9" name="Picture 8" descr="FP7-gen-RGB.jpg"/>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7654147" y="6306436"/>
            <a:ext cx="590261" cy="480150"/>
          </a:xfrm>
          <a:prstGeom prst="rect">
            <a:avLst/>
          </a:prstGeom>
        </p:spPr>
      </p:pic>
      <p:sp>
        <p:nvSpPr>
          <p:cNvPr id="11" name="TextBox 10"/>
          <p:cNvSpPr txBox="1"/>
          <p:nvPr userDrawn="1"/>
        </p:nvSpPr>
        <p:spPr>
          <a:xfrm>
            <a:off x="6372200" y="5949280"/>
            <a:ext cx="1945288" cy="276999"/>
          </a:xfrm>
          <a:prstGeom prst="rect">
            <a:avLst/>
          </a:prstGeom>
          <a:noFill/>
        </p:spPr>
        <p:txBody>
          <a:bodyPr wrap="square" rtlCol="0">
            <a:spAutoFit/>
          </a:bodyPr>
          <a:lstStyle/>
          <a:p>
            <a:r>
              <a:rPr lang="en-US" sz="1200" b="0" i="0" dirty="0" smtClean="0">
                <a:solidFill>
                  <a:schemeClr val="accent6">
                    <a:lumMod val="75000"/>
                  </a:schemeClr>
                </a:solidFill>
                <a:latin typeface="ITC Franklin Gothic Std Book"/>
                <a:cs typeface="ITC Franklin Gothic Std Book"/>
              </a:rPr>
              <a:t>Support by</a:t>
            </a:r>
            <a:endParaRPr lang="en-US" sz="1200" b="0" i="0" dirty="0">
              <a:solidFill>
                <a:schemeClr val="accent6">
                  <a:lumMod val="75000"/>
                </a:schemeClr>
              </a:solidFill>
              <a:latin typeface="ITC Franklin Gothic Std Book"/>
              <a:cs typeface="ITC Franklin Gothic Std Book"/>
            </a:endParaRPr>
          </a:p>
        </p:txBody>
      </p:sp>
      <p:cxnSp>
        <p:nvCxnSpPr>
          <p:cNvPr id="12" name="Straight Connector 11"/>
          <p:cNvCxnSpPr/>
          <p:nvPr userDrawn="1"/>
        </p:nvCxnSpPr>
        <p:spPr>
          <a:xfrm>
            <a:off x="6433944" y="6243887"/>
            <a:ext cx="2595724" cy="0"/>
          </a:xfrm>
          <a:prstGeom prst="line">
            <a:avLst/>
          </a:prstGeom>
          <a:ln w="3175" cap="flat" cmpd="sng" algn="ctr">
            <a:solidFill>
              <a:schemeClr val="accent6">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descr="ppt seanergy.jpg"/>
          <p:cNvPicPr>
            <a:picLocks noChangeAspect="1"/>
          </p:cNvPicPr>
          <p:nvPr userDrawn="1"/>
        </p:nvPicPr>
        <p:blipFill>
          <a:blip r:embed="rId2" cstate="print"/>
          <a:stretch>
            <a:fillRect/>
          </a:stretch>
        </p:blipFill>
        <p:spPr>
          <a:xfrm>
            <a:off x="0" y="751114"/>
            <a:ext cx="9144000" cy="849086"/>
          </a:xfrm>
          <a:prstGeom prst="rect">
            <a:avLst/>
          </a:prstGeom>
        </p:spPr>
      </p:pic>
      <p:sp>
        <p:nvSpPr>
          <p:cNvPr id="10"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66800" y="1600200"/>
            <a:ext cx="7848600" cy="45259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31851" y="89414"/>
            <a:ext cx="1604645" cy="81930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t seanergy.jpg"/>
          <p:cNvPicPr>
            <a:picLocks noChangeAspect="1"/>
          </p:cNvPicPr>
          <p:nvPr userDrawn="1"/>
        </p:nvPicPr>
        <p:blipFill>
          <a:blip r:embed="rId2" cstate="print"/>
          <a:stretch>
            <a:fillRect/>
          </a:stretch>
        </p:blipFill>
        <p:spPr>
          <a:xfrm>
            <a:off x="0" y="751114"/>
            <a:ext cx="9144000" cy="849086"/>
          </a:xfrm>
          <a:prstGeom prst="rect">
            <a:avLst/>
          </a:prstGeom>
        </p:spPr>
      </p:pic>
      <p:sp>
        <p:nvSpPr>
          <p:cNvPr id="10" name="Title 1"/>
          <p:cNvSpPr txBox="1">
            <a:spLocks/>
          </p:cNvSpPr>
          <p:nvPr userDrawn="1"/>
        </p:nvSpPr>
        <p:spPr>
          <a:xfrm>
            <a:off x="304800" y="228600"/>
            <a:ext cx="8001000" cy="590706"/>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Franklin Gothic Book"/>
                <a:ea typeface="+mj-ea"/>
                <a:cs typeface="Franklin Gothic Book"/>
              </a:rPr>
              <a:t>Click to edit Master title style</a:t>
            </a:r>
            <a:endParaRPr kumimoji="0" lang="en-US" sz="2600" b="1" i="0" u="none" strike="noStrike" kern="1200" cap="none" spc="0" normalizeH="0" baseline="0" noProof="0" dirty="0">
              <a:ln>
                <a:noFill/>
              </a:ln>
              <a:solidFill>
                <a:schemeClr val="tx1"/>
              </a:solidFill>
              <a:effectLst/>
              <a:uLnTx/>
              <a:uFillTx/>
              <a:latin typeface="Franklin Gothic Book"/>
              <a:ea typeface="+mj-ea"/>
              <a:cs typeface="Franklin Gothic Book"/>
            </a:endParaRPr>
          </a:p>
        </p:txBody>
      </p:sp>
      <p:sp>
        <p:nvSpPr>
          <p:cNvPr id="2" name="Vertical Title 1"/>
          <p:cNvSpPr>
            <a:spLocks noGrp="1"/>
          </p:cNvSpPr>
          <p:nvPr>
            <p:ph type="title" orient="vert"/>
          </p:nvPr>
        </p:nvSpPr>
        <p:spPr>
          <a:xfrm>
            <a:off x="6781800" y="1463675"/>
            <a:ext cx="2057400" cy="53181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66800" y="1463675"/>
            <a:ext cx="5562600" cy="53181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31851" y="89414"/>
            <a:ext cx="1604645" cy="81930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ppt seanergy.jpg"/>
          <p:cNvPicPr>
            <a:picLocks noChangeAspect="1"/>
          </p:cNvPicPr>
          <p:nvPr userDrawn="1"/>
        </p:nvPicPr>
        <p:blipFill>
          <a:blip r:embed="rId2" cstate="print"/>
          <a:stretch>
            <a:fillRect/>
          </a:stretch>
        </p:blipFill>
        <p:spPr>
          <a:xfrm>
            <a:off x="0" y="751114"/>
            <a:ext cx="9144000" cy="849086"/>
          </a:xfrm>
          <a:prstGeom prst="rect">
            <a:avLst/>
          </a:prstGeom>
        </p:spPr>
      </p:pic>
      <p:sp>
        <p:nvSpPr>
          <p:cNvPr id="10" name="TextBox 9"/>
          <p:cNvSpPr txBox="1"/>
          <p:nvPr userDrawn="1"/>
        </p:nvSpPr>
        <p:spPr>
          <a:xfrm>
            <a:off x="518160" y="1733490"/>
            <a:ext cx="2667000" cy="400110"/>
          </a:xfrm>
          <a:prstGeom prst="rect">
            <a:avLst/>
          </a:prstGeom>
          <a:noFill/>
        </p:spPr>
        <p:txBody>
          <a:bodyPr wrap="square" rtlCol="0">
            <a:spAutoFit/>
          </a:bodyPr>
          <a:lstStyle/>
          <a:p>
            <a:r>
              <a:rPr lang="en-US" sz="2000" b="0" i="0" dirty="0" smtClean="0">
                <a:solidFill>
                  <a:schemeClr val="tx1"/>
                </a:solidFill>
                <a:latin typeface="ITC Franklin Gothic Std Book"/>
                <a:cs typeface="ITC Franklin Gothic Std Book"/>
              </a:rPr>
              <a:t>Support by</a:t>
            </a:r>
            <a:endParaRPr lang="en-US" sz="2000" b="0" i="0" dirty="0">
              <a:solidFill>
                <a:schemeClr val="tx1"/>
              </a:solidFill>
              <a:latin typeface="ITC Franklin Gothic Std Book"/>
              <a:cs typeface="ITC Franklin Gothic Std Book"/>
            </a:endParaRPr>
          </a:p>
        </p:txBody>
      </p:sp>
      <p:cxnSp>
        <p:nvCxnSpPr>
          <p:cNvPr id="14" name="Straight Connector 13"/>
          <p:cNvCxnSpPr/>
          <p:nvPr userDrawn="1"/>
        </p:nvCxnSpPr>
        <p:spPr>
          <a:xfrm>
            <a:off x="594360" y="2133600"/>
            <a:ext cx="798576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31851" y="89414"/>
            <a:ext cx="1604645" cy="819306"/>
          </a:xfrm>
          <a:prstGeom prst="rect">
            <a:avLst/>
          </a:prstGeom>
        </p:spPr>
      </p:pic>
      <p:pic>
        <p:nvPicPr>
          <p:cNvPr id="2" name="Picture 1" descr="EU_flag.jp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88266" y="2780928"/>
            <a:ext cx="2069320" cy="1375958"/>
          </a:xfrm>
          <a:prstGeom prst="rect">
            <a:avLst/>
          </a:prstGeom>
        </p:spPr>
      </p:pic>
      <p:pic>
        <p:nvPicPr>
          <p:cNvPr id="4" name="Picture 3" descr="FP7-gen-RGB.jp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5078494" y="2757155"/>
            <a:ext cx="1888177" cy="1535941"/>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Column Vertical Graph ">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357158" y="1916832"/>
            <a:ext cx="8429683" cy="4155374"/>
          </a:xfrm>
        </p:spPr>
        <p:txBody>
          <a:bodyPr lIns="0">
            <a:noAutofit/>
          </a:bodyPr>
          <a:lstStyle>
            <a:lvl1pPr>
              <a:buClr>
                <a:schemeClr val="accent2"/>
              </a:buClr>
              <a:buFont typeface="Arial" pitchFamily="34" charset="0"/>
              <a:buChar char="•"/>
              <a:defRPr sz="1800" i="0">
                <a:solidFill>
                  <a:schemeClr val="accent3"/>
                </a:solidFill>
              </a:defRPr>
            </a:lvl1pPr>
            <a:lvl2pPr>
              <a:buClr>
                <a:schemeClr val="accent2"/>
              </a:buClr>
              <a:buFont typeface="Arial" pitchFamily="34" charset="0"/>
              <a:buChar char="•"/>
              <a:defRPr sz="1800" i="0">
                <a:solidFill>
                  <a:schemeClr val="accent3"/>
                </a:solidFill>
              </a:defRPr>
            </a:lvl2pPr>
            <a:lvl3pPr>
              <a:buClr>
                <a:schemeClr val="accent2"/>
              </a:buClr>
              <a:buFont typeface="Arial" pitchFamily="34" charset="0"/>
              <a:buChar char="•"/>
              <a:defRPr sz="1800" i="0">
                <a:solidFill>
                  <a:schemeClr val="accent3"/>
                </a:solidFill>
              </a:defRPr>
            </a:lvl3pPr>
            <a:lvl4pPr>
              <a:buClr>
                <a:schemeClr val="accent2"/>
              </a:buClr>
              <a:buFont typeface="Arial" pitchFamily="34" charset="0"/>
              <a:buChar char="•"/>
              <a:defRPr sz="1800" i="0">
                <a:solidFill>
                  <a:schemeClr val="accent3"/>
                </a:solidFill>
              </a:defRPr>
            </a:lvl4pPr>
            <a:lvl5pPr>
              <a:buClr>
                <a:schemeClr val="accent2"/>
              </a:buClr>
              <a:buFont typeface="Arial" pitchFamily="34" charset="0"/>
              <a:buChar char="•"/>
              <a:defRPr sz="1800" i="0">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21"/>
          </p:nvPr>
        </p:nvSpPr>
        <p:spPr>
          <a:xfrm>
            <a:off x="8429652" y="6415200"/>
            <a:ext cx="514296" cy="285752"/>
          </a:xfrm>
          <a:prstGeom prst="rect">
            <a:avLst/>
          </a:prstGeom>
        </p:spPr>
        <p:txBody>
          <a:bodyPr/>
          <a:lstStyle/>
          <a:p>
            <a:fld id="{17A9B3F3-0CDD-4032-910D-70E772557002}" type="slidenum">
              <a:rPr lang="en-GB" noProof="0" smtClean="0"/>
              <a:pPr/>
              <a:t>‹#›</a:t>
            </a:fld>
            <a:endParaRPr lang="en-GB" noProof="0"/>
          </a:p>
        </p:txBody>
      </p:sp>
      <p:sp>
        <p:nvSpPr>
          <p:cNvPr id="6" name="Text Placeholder 2"/>
          <p:cNvSpPr>
            <a:spLocks noGrp="1"/>
          </p:cNvSpPr>
          <p:nvPr>
            <p:ph type="body" idx="22" hasCustomPrompt="1"/>
          </p:nvPr>
        </p:nvSpPr>
        <p:spPr>
          <a:xfrm>
            <a:off x="357158" y="1142984"/>
            <a:ext cx="8429684" cy="642942"/>
          </a:xfrm>
        </p:spPr>
        <p:txBody>
          <a:bodyPr wrap="square" lIns="0" tIns="46800" anchor="t" anchorCtr="0">
            <a:noAutofit/>
          </a:bodyPr>
          <a:lstStyle>
            <a:lvl1pPr marL="0" indent="0">
              <a:buNone/>
              <a:defRPr sz="2800" b="0">
                <a:solidFill>
                  <a:srgbClr val="00447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92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ppt seanergy.jpg"/>
          <p:cNvPicPr>
            <a:picLocks noChangeAspect="1"/>
          </p:cNvPicPr>
          <p:nvPr userDrawn="1"/>
        </p:nvPicPr>
        <p:blipFill>
          <a:blip r:embed="rId2" cstate="print"/>
          <a:stretch>
            <a:fillRect/>
          </a:stretch>
        </p:blipFill>
        <p:spPr>
          <a:xfrm>
            <a:off x="0" y="751114"/>
            <a:ext cx="9144000" cy="849086"/>
          </a:xfrm>
          <a:prstGeom prst="rect">
            <a:avLst/>
          </a:prstGeom>
        </p:spPr>
      </p:pic>
      <p:sp>
        <p:nvSpPr>
          <p:cNvPr id="2"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pic>
        <p:nvPicPr>
          <p:cNvPr id="4" name="Picture 3"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31851" y="89414"/>
            <a:ext cx="1604645" cy="81930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ppt seanergy.jpg"/>
          <p:cNvPicPr>
            <a:picLocks noChangeAspect="1"/>
          </p:cNvPicPr>
          <p:nvPr userDrawn="1"/>
        </p:nvPicPr>
        <p:blipFill>
          <a:blip r:embed="rId2" cstate="print"/>
          <a:stretch>
            <a:fillRect/>
          </a:stretch>
        </p:blipFill>
        <p:spPr>
          <a:xfrm>
            <a:off x="0" y="751114"/>
            <a:ext cx="9144000" cy="849086"/>
          </a:xfrm>
          <a:prstGeom prst="rect">
            <a:avLst/>
          </a:prstGeom>
        </p:spPr>
      </p:pic>
      <p:sp>
        <p:nvSpPr>
          <p:cNvPr id="11"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pic>
        <p:nvPicPr>
          <p:cNvPr id="8" name="Picture 7"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31851" y="89414"/>
            <a:ext cx="1604645" cy="8193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2316162"/>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12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ppt seanergy.jpg"/>
          <p:cNvPicPr>
            <a:picLocks noChangeAspect="1"/>
          </p:cNvPicPr>
          <p:nvPr userDrawn="1"/>
        </p:nvPicPr>
        <p:blipFill>
          <a:blip r:embed="rId2" cstate="print"/>
          <a:stretch>
            <a:fillRect/>
          </a:stretch>
        </p:blipFill>
        <p:spPr>
          <a:xfrm>
            <a:off x="0" y="751114"/>
            <a:ext cx="9144000" cy="849086"/>
          </a:xfrm>
          <a:prstGeom prst="rect">
            <a:avLst/>
          </a:prstGeom>
        </p:spPr>
      </p:pic>
      <p:sp>
        <p:nvSpPr>
          <p:cNvPr id="13"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pic>
        <p:nvPicPr>
          <p:cNvPr id="10" name="Picture 9"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31851" y="89414"/>
            <a:ext cx="1604645" cy="81930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ppt seanergy.jpg"/>
          <p:cNvPicPr>
            <a:picLocks noChangeAspect="1"/>
          </p:cNvPicPr>
          <p:nvPr userDrawn="1"/>
        </p:nvPicPr>
        <p:blipFill>
          <a:blip r:embed="rId2" cstate="print"/>
          <a:stretch>
            <a:fillRect/>
          </a:stretch>
        </p:blipFill>
        <p:spPr>
          <a:xfrm>
            <a:off x="0" y="751114"/>
            <a:ext cx="9144000" cy="849086"/>
          </a:xfrm>
          <a:prstGeom prst="rect">
            <a:avLst/>
          </a:prstGeom>
        </p:spPr>
      </p:pic>
      <p:sp>
        <p:nvSpPr>
          <p:cNvPr id="9"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pic>
        <p:nvPicPr>
          <p:cNvPr id="6" name="Picture 5"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31851" y="89414"/>
            <a:ext cx="1604645" cy="8193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11"/>
          <p:cNvSpPr>
            <a:spLocks noChangeArrowheads="1"/>
          </p:cNvSpPr>
          <p:nvPr userDrawn="1"/>
        </p:nvSpPr>
        <p:spPr bwMode="auto">
          <a:xfrm>
            <a:off x="685800" y="3636963"/>
            <a:ext cx="7815263" cy="630237"/>
          </a:xfrm>
          <a:prstGeom prst="rect">
            <a:avLst/>
          </a:prstGeom>
          <a:noFill/>
          <a:ln w="9525">
            <a:noFill/>
            <a:miter lim="800000"/>
            <a:headEnd/>
            <a:tailEnd/>
          </a:ln>
        </p:spPr>
        <p:txBody>
          <a:bodyPr wrap="none">
            <a:prstTxWarp prst="textNoShape">
              <a:avLst/>
            </a:prstTxWarp>
            <a:spAutoFit/>
          </a:bodyPr>
          <a:lstStyle/>
          <a:p>
            <a:pPr algn="ctr" fontAlgn="auto">
              <a:spcBef>
                <a:spcPts val="0"/>
              </a:spcBef>
              <a:spcAft>
                <a:spcPts val="0"/>
              </a:spcAft>
              <a:defRPr/>
            </a:pPr>
            <a:r>
              <a:rPr lang="en-GB" sz="3500" b="1" dirty="0">
                <a:solidFill>
                  <a:srgbClr val="1F497D"/>
                </a:solidFill>
                <a:latin typeface="Franklin Gothic Book"/>
                <a:ea typeface="+mn-ea"/>
                <a:cs typeface="Franklin Gothic Book"/>
              </a:rPr>
              <a:t>Thank you very much for your attention  </a:t>
            </a:r>
          </a:p>
        </p:txBody>
      </p:sp>
      <p:pic>
        <p:nvPicPr>
          <p:cNvPr id="15" name="Picture 14" descr="ppt seanergy.jpg"/>
          <p:cNvPicPr>
            <a:picLocks noChangeAspect="1"/>
          </p:cNvPicPr>
          <p:nvPr userDrawn="1"/>
        </p:nvPicPr>
        <p:blipFill>
          <a:blip r:embed="rId2" cstate="print"/>
          <a:stretch>
            <a:fillRect/>
          </a:stretch>
        </p:blipFill>
        <p:spPr>
          <a:xfrm>
            <a:off x="0" y="838200"/>
            <a:ext cx="9144000" cy="849086"/>
          </a:xfrm>
          <a:prstGeom prst="rect">
            <a:avLst/>
          </a:prstGeom>
        </p:spPr>
      </p:pic>
      <p:pic>
        <p:nvPicPr>
          <p:cNvPr id="6" name="Picture 5"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9512" y="44624"/>
            <a:ext cx="2232248" cy="11397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EERA-DTOC_KickOff-01.jp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4832" t="13012" r="4639"/>
          <a:stretch/>
        </p:blipFill>
        <p:spPr>
          <a:xfrm>
            <a:off x="0" y="0"/>
            <a:ext cx="9144000" cy="5846037"/>
          </a:xfrm>
          <a:prstGeom prst="rect">
            <a:avLst/>
          </a:prstGeom>
        </p:spPr>
      </p:pic>
      <p:pic>
        <p:nvPicPr>
          <p:cNvPr id="6" name="Picture 5"/>
          <p:cNvPicPr>
            <a:picLocks noChangeAspect="1"/>
          </p:cNvPicPr>
          <p:nvPr userDrawn="1"/>
        </p:nvPicPr>
        <p:blipFill rotWithShape="1">
          <a:blip r:embed="rId3" cstate="print"/>
          <a:srcRect l="5280" t="36575" r="5287" b="47189"/>
          <a:stretch/>
        </p:blipFill>
        <p:spPr>
          <a:xfrm>
            <a:off x="-620" y="5030812"/>
            <a:ext cx="9144620" cy="1206500"/>
          </a:xfrm>
          <a:prstGeom prst="rect">
            <a:avLst/>
          </a:prstGeom>
        </p:spPr>
      </p:pic>
      <p:pic>
        <p:nvPicPr>
          <p:cNvPr id="4" name="Picture 3" descr="EERA_DTOC_NO DESCRIPTOR.jp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308304" y="5661248"/>
            <a:ext cx="1656184" cy="845621"/>
          </a:xfrm>
          <a:prstGeom prst="rect">
            <a:avLst/>
          </a:prstGeom>
        </p:spPr>
      </p:pic>
      <p:sp>
        <p:nvSpPr>
          <p:cNvPr id="7" name="Rectangle 11"/>
          <p:cNvSpPr>
            <a:spLocks noChangeArrowheads="1"/>
          </p:cNvSpPr>
          <p:nvPr userDrawn="1"/>
        </p:nvSpPr>
        <p:spPr bwMode="auto">
          <a:xfrm>
            <a:off x="107504" y="5877272"/>
            <a:ext cx="7423597" cy="553998"/>
          </a:xfrm>
          <a:prstGeom prst="rect">
            <a:avLst/>
          </a:prstGeom>
          <a:noFill/>
          <a:ln w="9525">
            <a:noFill/>
            <a:miter lim="800000"/>
            <a:headEnd/>
            <a:tailEnd/>
          </a:ln>
        </p:spPr>
        <p:txBody>
          <a:bodyPr wrap="square">
            <a:prstTxWarp prst="textNoShape">
              <a:avLst/>
            </a:prstTxWarp>
            <a:spAutoFit/>
          </a:bodyPr>
          <a:lstStyle/>
          <a:p>
            <a:pPr algn="ctr" fontAlgn="auto">
              <a:spcBef>
                <a:spcPts val="0"/>
              </a:spcBef>
              <a:spcAft>
                <a:spcPts val="0"/>
              </a:spcAft>
              <a:defRPr/>
            </a:pPr>
            <a:r>
              <a:rPr lang="en-GB" sz="3000" b="1" dirty="0">
                <a:solidFill>
                  <a:srgbClr val="1F497D"/>
                </a:solidFill>
                <a:latin typeface="Franklin Gothic Book"/>
                <a:ea typeface="+mn-ea"/>
                <a:cs typeface="Franklin Gothic Book"/>
              </a:rPr>
              <a:t>Thank you very much for your attention  </a:t>
            </a:r>
          </a:p>
        </p:txBody>
      </p:sp>
    </p:spTree>
    <p:extLst>
      <p:ext uri="{BB962C8B-B14F-4D97-AF65-F5344CB8AC3E}">
        <p14:creationId xmlns="" xmlns:p14="http://schemas.microsoft.com/office/powerpoint/2010/main" val="13625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8662" y="2700337"/>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9" name="Picture 8" descr="ppt seanergy.jpg"/>
          <p:cNvPicPr>
            <a:picLocks noChangeAspect="1"/>
          </p:cNvPicPr>
          <p:nvPr userDrawn="1"/>
        </p:nvPicPr>
        <p:blipFill>
          <a:blip r:embed="rId2" cstate="print"/>
          <a:stretch>
            <a:fillRect/>
          </a:stretch>
        </p:blipFill>
        <p:spPr>
          <a:xfrm>
            <a:off x="0" y="751114"/>
            <a:ext cx="9144000" cy="849086"/>
          </a:xfrm>
          <a:prstGeom prst="rect">
            <a:avLst/>
          </a:prstGeom>
        </p:spPr>
      </p:pic>
      <p:sp>
        <p:nvSpPr>
          <p:cNvPr id="11" name="Title 1"/>
          <p:cNvSpPr txBox="1">
            <a:spLocks/>
          </p:cNvSpPr>
          <p:nvPr userDrawn="1"/>
        </p:nvSpPr>
        <p:spPr>
          <a:xfrm>
            <a:off x="304800" y="228600"/>
            <a:ext cx="8001000" cy="590706"/>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Franklin Gothic Book"/>
                <a:ea typeface="+mj-ea"/>
                <a:cs typeface="Franklin Gothic Book"/>
              </a:rPr>
              <a:t>Click to edit Master title style</a:t>
            </a:r>
            <a:endParaRPr kumimoji="0" lang="en-US" sz="2600" b="1" i="0" u="none" strike="noStrike" kern="1200" cap="none" spc="0" normalizeH="0" baseline="0" noProof="0" dirty="0">
              <a:ln>
                <a:noFill/>
              </a:ln>
              <a:solidFill>
                <a:schemeClr val="tx1"/>
              </a:solidFill>
              <a:effectLst/>
              <a:uLnTx/>
              <a:uFillTx/>
              <a:latin typeface="Franklin Gothic Book"/>
              <a:ea typeface="+mj-ea"/>
              <a:cs typeface="Franklin Gothic Book"/>
            </a:endParaRPr>
          </a:p>
        </p:txBody>
      </p:sp>
      <p:sp>
        <p:nvSpPr>
          <p:cNvPr id="3" name="Content Placeholder 2"/>
          <p:cNvSpPr>
            <a:spLocks noGrp="1"/>
          </p:cNvSpPr>
          <p:nvPr>
            <p:ph idx="1"/>
          </p:nvPr>
        </p:nvSpPr>
        <p:spPr>
          <a:xfrm>
            <a:off x="3846512" y="1538287"/>
            <a:ext cx="4916488" cy="5167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728662" y="1538287"/>
            <a:ext cx="3008313" cy="1162050"/>
          </a:xfrm>
        </p:spPr>
        <p:txBody>
          <a:bodyPr anchor="b"/>
          <a:lstStyle>
            <a:lvl1pPr algn="l">
              <a:defRPr sz="2000" b="1"/>
            </a:lvl1pPr>
          </a:lstStyle>
          <a:p>
            <a:r>
              <a:rPr lang="en-US" smtClean="0"/>
              <a:t>Click to edit Master title style</a:t>
            </a:r>
            <a:endParaRPr lang="en-US"/>
          </a:p>
        </p:txBody>
      </p:sp>
      <p:pic>
        <p:nvPicPr>
          <p:cNvPr id="12" name="Picture 11"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31851" y="89414"/>
            <a:ext cx="1604645" cy="81930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t seanergy.jpg"/>
          <p:cNvPicPr>
            <a:picLocks noChangeAspect="1"/>
          </p:cNvPicPr>
          <p:nvPr userDrawn="1"/>
        </p:nvPicPr>
        <p:blipFill>
          <a:blip r:embed="rId2" cstate="print"/>
          <a:stretch>
            <a:fillRect/>
          </a:stretch>
        </p:blipFill>
        <p:spPr>
          <a:xfrm>
            <a:off x="0" y="751114"/>
            <a:ext cx="9144000" cy="849086"/>
          </a:xfrm>
          <a:prstGeom prst="rect">
            <a:avLst/>
          </a:prstGeom>
        </p:spPr>
      </p:pic>
      <p:sp>
        <p:nvSpPr>
          <p:cNvPr id="11" name="Title 1"/>
          <p:cNvSpPr txBox="1">
            <a:spLocks/>
          </p:cNvSpPr>
          <p:nvPr userDrawn="1"/>
        </p:nvSpPr>
        <p:spPr>
          <a:xfrm>
            <a:off x="304800" y="228600"/>
            <a:ext cx="8001000" cy="590706"/>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Franklin Gothic Book"/>
                <a:ea typeface="+mj-ea"/>
                <a:cs typeface="Franklin Gothic Book"/>
              </a:rPr>
              <a:t>Click to edit Master title style</a:t>
            </a:r>
            <a:endParaRPr kumimoji="0" lang="en-US" sz="2600" b="1" i="0" u="none" strike="noStrike" kern="1200" cap="none" spc="0" normalizeH="0" baseline="0" noProof="0" dirty="0">
              <a:ln>
                <a:noFill/>
              </a:ln>
              <a:solidFill>
                <a:schemeClr val="tx1"/>
              </a:solidFill>
              <a:effectLst/>
              <a:uLnTx/>
              <a:uFillTx/>
              <a:latin typeface="Franklin Gothic Book"/>
              <a:ea typeface="+mj-ea"/>
              <a:cs typeface="Franklin Gothic Book"/>
            </a:endParaRPr>
          </a:p>
        </p:txBody>
      </p:sp>
      <p:sp>
        <p:nvSpPr>
          <p:cNvPr id="2" name="Title 1"/>
          <p:cNvSpPr>
            <a:spLocks noGrp="1"/>
          </p:cNvSpPr>
          <p:nvPr>
            <p:ph type="title"/>
          </p:nvPr>
        </p:nvSpPr>
        <p:spPr>
          <a:xfrm>
            <a:off x="2209800"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09800" y="1450975"/>
            <a:ext cx="5486400" cy="3883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09800"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2" name="Picture 11" descr="EERA_DTOC_NO DESCRIPTOR.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31851" y="89414"/>
            <a:ext cx="1604645" cy="81930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8229600" cy="1143000"/>
          </a:xfrm>
          <a:prstGeom prst="rect">
            <a:avLst/>
          </a:prstGeom>
        </p:spPr>
        <p:txBody>
          <a:bodyPr vert="horz" lIns="91440" tIns="45720" rIns="91440" bIns="45720" rtlCol="0" anchor="t" anchorCtr="0">
            <a:normAutofit/>
          </a:bodyPr>
          <a:lstStyle/>
          <a:p>
            <a:r>
              <a:rPr lang="en-US" dirty="0" smtClean="0"/>
              <a:t>Click to edit Master title style </a:t>
            </a:r>
            <a:endParaRPr lang="en-US" dirty="0"/>
          </a:p>
        </p:txBody>
      </p:sp>
      <p:sp>
        <p:nvSpPr>
          <p:cNvPr id="3" name="Text Placeholder 2"/>
          <p:cNvSpPr>
            <a:spLocks noGrp="1"/>
          </p:cNvSpPr>
          <p:nvPr>
            <p:ph type="body" idx="1"/>
          </p:nvPr>
        </p:nvSpPr>
        <p:spPr>
          <a:xfrm>
            <a:off x="6858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18" r:id="rId13"/>
  </p:sldLayoutIdLst>
  <p:txStyles>
    <p:titleStyle>
      <a:lvl1pPr algn="l" defTabSz="457200" rtl="0" eaLnBrk="1" latinLnBrk="0" hangingPunct="1">
        <a:spcBef>
          <a:spcPct val="0"/>
        </a:spcBef>
        <a:buNone/>
        <a:defRPr sz="2600" b="1" kern="1200">
          <a:solidFill>
            <a:schemeClr val="tx1"/>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2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6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wmf"/><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4.w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683568" y="1628800"/>
            <a:ext cx="8215338" cy="1000132"/>
            <a:chOff x="928662" y="1142984"/>
            <a:chExt cx="8215338" cy="1000132"/>
          </a:xfrm>
        </p:grpSpPr>
        <p:sp>
          <p:nvSpPr>
            <p:cNvPr id="18" name="Flowchart: Process 17"/>
            <p:cNvSpPr/>
            <p:nvPr/>
          </p:nvSpPr>
          <p:spPr>
            <a:xfrm>
              <a:off x="928662" y="1142984"/>
              <a:ext cx="2357454" cy="9286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2.1. Power </a:t>
              </a:r>
              <a:r>
                <a:rPr lang="de-DE" sz="1600" dirty="0" err="1" smtClean="0"/>
                <a:t>output</a:t>
              </a:r>
              <a:r>
                <a:rPr lang="de-DE" sz="1600" dirty="0" smtClean="0"/>
                <a:t>  </a:t>
              </a:r>
              <a:r>
                <a:rPr lang="de-DE" sz="1600" dirty="0" err="1" smtClean="0"/>
                <a:t>variability</a:t>
              </a:r>
              <a:r>
                <a:rPr lang="de-DE" sz="1600" dirty="0" smtClean="0"/>
                <a:t> </a:t>
              </a:r>
              <a:r>
                <a:rPr lang="de-DE" sz="1600" dirty="0" err="1" smtClean="0"/>
                <a:t>and</a:t>
              </a:r>
              <a:r>
                <a:rPr lang="de-DE" sz="1600" dirty="0" smtClean="0"/>
                <a:t> </a:t>
              </a:r>
              <a:r>
                <a:rPr lang="de-DE" sz="1600" dirty="0" err="1" smtClean="0"/>
                <a:t>predictability</a:t>
              </a:r>
              <a:endParaRPr lang="de-DE" sz="1600" dirty="0" smtClean="0"/>
            </a:p>
          </p:txBody>
        </p:sp>
        <p:sp>
          <p:nvSpPr>
            <p:cNvPr id="32" name="Right Arrow 31"/>
            <p:cNvSpPr/>
            <p:nvPr/>
          </p:nvSpPr>
          <p:spPr>
            <a:xfrm>
              <a:off x="3714744" y="1214422"/>
              <a:ext cx="1071570" cy="28575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 name="Flowchart: Document 36"/>
            <p:cNvSpPr/>
            <p:nvPr/>
          </p:nvSpPr>
          <p:spPr>
            <a:xfrm>
              <a:off x="5286380" y="1142984"/>
              <a:ext cx="1428760" cy="100013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M2.1: Tool Module</a:t>
              </a:r>
            </a:p>
            <a:p>
              <a:pPr algn="ctr"/>
              <a:r>
                <a:rPr lang="de-DE" sz="1600" b="1" dirty="0" smtClean="0"/>
                <a:t>D2.8</a:t>
              </a:r>
              <a:endParaRPr lang="en-US" sz="1600" b="1" dirty="0" smtClean="0"/>
            </a:p>
          </p:txBody>
        </p:sp>
        <p:sp>
          <p:nvSpPr>
            <p:cNvPr id="38" name="TextBox 37"/>
            <p:cNvSpPr txBox="1"/>
            <p:nvPr/>
          </p:nvSpPr>
          <p:spPr>
            <a:xfrm>
              <a:off x="7072330" y="1142984"/>
              <a:ext cx="2071670" cy="523220"/>
            </a:xfrm>
            <a:prstGeom prst="rect">
              <a:avLst/>
            </a:prstGeom>
            <a:noFill/>
          </p:spPr>
          <p:txBody>
            <a:bodyPr wrap="square" rtlCol="0">
              <a:spAutoFit/>
            </a:bodyPr>
            <a:lstStyle/>
            <a:p>
              <a:pPr>
                <a:buFont typeface="Arial" pitchFamily="34" charset="0"/>
                <a:buChar char="•"/>
              </a:pPr>
              <a:r>
                <a:rPr lang="en-US" sz="1400" dirty="0" smtClean="0"/>
                <a:t> Design tool module</a:t>
              </a:r>
            </a:p>
            <a:p>
              <a:pPr>
                <a:buFont typeface="Arial" pitchFamily="34" charset="0"/>
                <a:buChar char="•"/>
              </a:pPr>
              <a:r>
                <a:rPr lang="de-DE" sz="1400" dirty="0" smtClean="0"/>
                <a:t> Report on design </a:t>
              </a:r>
              <a:r>
                <a:rPr lang="de-DE" sz="1400" dirty="0" err="1" smtClean="0"/>
                <a:t>tool</a:t>
              </a:r>
              <a:endParaRPr lang="en-US" sz="1400" dirty="0" smtClean="0"/>
            </a:p>
          </p:txBody>
        </p:sp>
        <p:sp>
          <p:nvSpPr>
            <p:cNvPr id="40" name="Flowchart: Process 39"/>
            <p:cNvSpPr/>
            <p:nvPr/>
          </p:nvSpPr>
          <p:spPr>
            <a:xfrm>
              <a:off x="6429388" y="1714488"/>
              <a:ext cx="428628" cy="42862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b="1" dirty="0" smtClean="0"/>
                <a:t>18</a:t>
              </a:r>
              <a:endParaRPr lang="en-US" sz="1600" b="1" dirty="0"/>
            </a:p>
          </p:txBody>
        </p:sp>
        <p:sp>
          <p:nvSpPr>
            <p:cNvPr id="47" name="TextBox 46"/>
            <p:cNvSpPr txBox="1"/>
            <p:nvPr/>
          </p:nvSpPr>
          <p:spPr>
            <a:xfrm>
              <a:off x="3643306" y="1428736"/>
              <a:ext cx="1214446" cy="646331"/>
            </a:xfrm>
            <a:prstGeom prst="rect">
              <a:avLst/>
            </a:prstGeom>
            <a:noFill/>
          </p:spPr>
          <p:txBody>
            <a:bodyPr wrap="square" rtlCol="0">
              <a:spAutoFit/>
            </a:bodyPr>
            <a:lstStyle/>
            <a:p>
              <a:pPr>
                <a:buFont typeface="Arial" pitchFamily="34" charset="0"/>
                <a:buChar char="•"/>
              </a:pPr>
              <a:r>
                <a:rPr lang="de-DE" sz="1200" dirty="0" smtClean="0"/>
                <a:t> </a:t>
              </a:r>
              <a:r>
                <a:rPr lang="de-DE" sz="1200" dirty="0" err="1" smtClean="0"/>
                <a:t>Risoe</a:t>
              </a:r>
              <a:r>
                <a:rPr lang="de-DE" sz="1200" dirty="0" smtClean="0"/>
                <a:t> DTU</a:t>
              </a:r>
            </a:p>
            <a:p>
              <a:pPr>
                <a:buFont typeface="Arial" pitchFamily="34" charset="0"/>
                <a:buChar char="•"/>
              </a:pPr>
              <a:r>
                <a:rPr lang="de-DE" sz="1200" dirty="0" smtClean="0"/>
                <a:t> Fraunhofer</a:t>
              </a:r>
            </a:p>
            <a:p>
              <a:pPr>
                <a:buFont typeface="Arial" pitchFamily="34" charset="0"/>
                <a:buChar char="•"/>
              </a:pPr>
              <a:r>
                <a:rPr lang="de-DE" sz="1200" dirty="0" smtClean="0"/>
                <a:t> CIEMAT</a:t>
              </a:r>
              <a:endParaRPr lang="en-US" sz="1200" dirty="0"/>
            </a:p>
          </p:txBody>
        </p:sp>
      </p:grpSp>
      <p:grpSp>
        <p:nvGrpSpPr>
          <p:cNvPr id="51" name="Group 50"/>
          <p:cNvGrpSpPr/>
          <p:nvPr/>
        </p:nvGrpSpPr>
        <p:grpSpPr>
          <a:xfrm>
            <a:off x="683568" y="2914684"/>
            <a:ext cx="8001056" cy="1301415"/>
            <a:chOff x="928662" y="2428868"/>
            <a:chExt cx="8001056" cy="1301415"/>
          </a:xfrm>
        </p:grpSpPr>
        <p:sp>
          <p:nvSpPr>
            <p:cNvPr id="11" name="Flowchart: Process 10"/>
            <p:cNvSpPr/>
            <p:nvPr/>
          </p:nvSpPr>
          <p:spPr>
            <a:xfrm>
              <a:off x="928662" y="2428868"/>
              <a:ext cx="2357454" cy="9286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2.2. </a:t>
              </a:r>
              <a:r>
                <a:rPr lang="de-DE" sz="1600" dirty="0" err="1" smtClean="0"/>
                <a:t>Grid</a:t>
              </a:r>
              <a:r>
                <a:rPr lang="de-DE" sz="1600" dirty="0" smtClean="0"/>
                <a:t> </a:t>
              </a:r>
              <a:r>
                <a:rPr lang="de-DE" sz="1600" dirty="0" err="1" smtClean="0"/>
                <a:t>connection</a:t>
              </a:r>
              <a:r>
                <a:rPr lang="de-DE" sz="1600" dirty="0" smtClean="0"/>
                <a:t> </a:t>
              </a:r>
              <a:r>
                <a:rPr lang="de-DE" sz="1600" dirty="0" err="1" smtClean="0"/>
                <a:t>and</a:t>
              </a:r>
              <a:r>
                <a:rPr lang="de-DE" sz="1600" dirty="0" smtClean="0"/>
                <a:t> </a:t>
              </a:r>
              <a:r>
                <a:rPr lang="de-DE" sz="1600" dirty="0" err="1" smtClean="0"/>
                <a:t>cabling</a:t>
              </a:r>
              <a:r>
                <a:rPr lang="de-DE" sz="1600" dirty="0" smtClean="0"/>
                <a:t> </a:t>
              </a:r>
              <a:r>
                <a:rPr lang="de-DE" sz="1600" dirty="0" err="1" smtClean="0"/>
                <a:t>interconnection</a:t>
              </a:r>
              <a:r>
                <a:rPr lang="de-DE" sz="1600" dirty="0" smtClean="0"/>
                <a:t> design</a:t>
              </a:r>
              <a:endParaRPr lang="en-US" sz="1600" dirty="0"/>
            </a:p>
          </p:txBody>
        </p:sp>
        <p:sp>
          <p:nvSpPr>
            <p:cNvPr id="29" name="Flowchart: Multidocument 28"/>
            <p:cNvSpPr/>
            <p:nvPr/>
          </p:nvSpPr>
          <p:spPr>
            <a:xfrm>
              <a:off x="5286380" y="2428868"/>
              <a:ext cx="1428760" cy="100013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D2.1</a:t>
              </a:r>
            </a:p>
            <a:p>
              <a:pPr algn="ctr"/>
              <a:r>
                <a:rPr lang="de-DE" sz="1600" b="1" dirty="0" smtClean="0"/>
                <a:t>D2.2</a:t>
              </a:r>
            </a:p>
            <a:p>
              <a:pPr algn="ctr"/>
              <a:r>
                <a:rPr lang="de-DE" sz="1600" b="1" dirty="0" smtClean="0"/>
                <a:t>D2.3</a:t>
              </a:r>
              <a:endParaRPr lang="en-US" sz="1600" b="1" dirty="0"/>
            </a:p>
          </p:txBody>
        </p:sp>
        <p:sp>
          <p:nvSpPr>
            <p:cNvPr id="36" name="Right Arrow 35"/>
            <p:cNvSpPr/>
            <p:nvPr/>
          </p:nvSpPr>
          <p:spPr>
            <a:xfrm>
              <a:off x="3714744" y="2500306"/>
              <a:ext cx="1071570" cy="28575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TextBox 38"/>
            <p:cNvSpPr txBox="1"/>
            <p:nvPr/>
          </p:nvSpPr>
          <p:spPr>
            <a:xfrm>
              <a:off x="7072330" y="2500306"/>
              <a:ext cx="1857388" cy="738664"/>
            </a:xfrm>
            <a:prstGeom prst="rect">
              <a:avLst/>
            </a:prstGeom>
            <a:noFill/>
          </p:spPr>
          <p:txBody>
            <a:bodyPr wrap="square" rtlCol="0">
              <a:spAutoFit/>
            </a:bodyPr>
            <a:lstStyle/>
            <a:p>
              <a:pPr>
                <a:buFont typeface="Arial" pitchFamily="34" charset="0"/>
                <a:buChar char="•"/>
              </a:pPr>
              <a:r>
                <a:rPr lang="en-US" sz="1400" dirty="0" smtClean="0"/>
                <a:t> Design tool module</a:t>
              </a:r>
            </a:p>
            <a:p>
              <a:pPr>
                <a:buFont typeface="Arial" pitchFamily="34" charset="0"/>
                <a:buChar char="•"/>
              </a:pPr>
              <a:r>
                <a:rPr lang="de-DE" sz="1400" dirty="0" smtClean="0"/>
                <a:t> Design </a:t>
              </a:r>
              <a:r>
                <a:rPr lang="de-DE" sz="1400" dirty="0" err="1" smtClean="0"/>
                <a:t>procedure</a:t>
              </a:r>
              <a:endParaRPr lang="de-DE" sz="1400" dirty="0" smtClean="0"/>
            </a:p>
            <a:p>
              <a:pPr>
                <a:buFont typeface="Arial" pitchFamily="34" charset="0"/>
                <a:buChar char="•"/>
              </a:pPr>
              <a:r>
                <a:rPr lang="de-DE" sz="1400" dirty="0" smtClean="0"/>
                <a:t> Report</a:t>
              </a:r>
              <a:endParaRPr lang="en-US" sz="1400" dirty="0"/>
            </a:p>
          </p:txBody>
        </p:sp>
        <p:sp>
          <p:nvSpPr>
            <p:cNvPr id="43" name="Flowchart: Process 42"/>
            <p:cNvSpPr/>
            <p:nvPr/>
          </p:nvSpPr>
          <p:spPr>
            <a:xfrm>
              <a:off x="6429388" y="3000372"/>
              <a:ext cx="428628" cy="42862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b="1" dirty="0" smtClean="0"/>
                <a:t>12</a:t>
              </a:r>
              <a:endParaRPr lang="en-US" sz="1600" b="1" dirty="0"/>
            </a:p>
          </p:txBody>
        </p:sp>
        <p:sp>
          <p:nvSpPr>
            <p:cNvPr id="48" name="TextBox 47"/>
            <p:cNvSpPr txBox="1"/>
            <p:nvPr/>
          </p:nvSpPr>
          <p:spPr>
            <a:xfrm>
              <a:off x="3643306" y="2714620"/>
              <a:ext cx="1214446" cy="1015663"/>
            </a:xfrm>
            <a:prstGeom prst="rect">
              <a:avLst/>
            </a:prstGeom>
            <a:noFill/>
          </p:spPr>
          <p:txBody>
            <a:bodyPr wrap="square" rtlCol="0">
              <a:spAutoFit/>
            </a:bodyPr>
            <a:lstStyle/>
            <a:p>
              <a:pPr>
                <a:buFont typeface="Arial" pitchFamily="34" charset="0"/>
                <a:buChar char="•"/>
              </a:pPr>
              <a:r>
                <a:rPr lang="de-DE" sz="1200" dirty="0" smtClean="0"/>
                <a:t> SINTEF</a:t>
              </a:r>
            </a:p>
            <a:p>
              <a:pPr>
                <a:buFont typeface="Arial" pitchFamily="34" charset="0"/>
                <a:buChar char="•"/>
              </a:pPr>
              <a:r>
                <a:rPr lang="de-DE" sz="1200" dirty="0" smtClean="0"/>
                <a:t> Fraunhofer</a:t>
              </a:r>
            </a:p>
            <a:p>
              <a:pPr>
                <a:buFont typeface="Arial" pitchFamily="34" charset="0"/>
                <a:buChar char="•"/>
              </a:pPr>
              <a:r>
                <a:rPr lang="de-DE" sz="1200" dirty="0" smtClean="0"/>
                <a:t> </a:t>
              </a:r>
              <a:r>
                <a:rPr lang="de-DE" sz="1200" dirty="0" err="1" smtClean="0"/>
                <a:t>Starth</a:t>
              </a:r>
              <a:endParaRPr lang="de-DE" sz="1200" dirty="0" smtClean="0"/>
            </a:p>
            <a:p>
              <a:pPr>
                <a:buFont typeface="Arial" pitchFamily="34" charset="0"/>
                <a:buChar char="•"/>
              </a:pPr>
              <a:r>
                <a:rPr lang="de-DE" sz="1200" dirty="0" smtClean="0"/>
                <a:t> </a:t>
              </a:r>
              <a:r>
                <a:rPr lang="de-DE" sz="1200" dirty="0" err="1" smtClean="0"/>
                <a:t>Statoil</a:t>
              </a:r>
              <a:endParaRPr lang="de-DE" sz="1200" dirty="0" smtClean="0"/>
            </a:p>
            <a:p>
              <a:pPr>
                <a:buFont typeface="Arial" pitchFamily="34" charset="0"/>
                <a:buChar char="•"/>
              </a:pPr>
              <a:r>
                <a:rPr lang="de-DE" sz="1200" dirty="0" smtClean="0"/>
                <a:t> </a:t>
              </a:r>
              <a:r>
                <a:rPr lang="de-DE" sz="1200" dirty="0" err="1" smtClean="0"/>
                <a:t>Hexicon</a:t>
              </a:r>
              <a:endParaRPr lang="en-US" sz="1200" dirty="0"/>
            </a:p>
          </p:txBody>
        </p:sp>
      </p:grpSp>
      <p:grpSp>
        <p:nvGrpSpPr>
          <p:cNvPr id="52" name="Group 51"/>
          <p:cNvGrpSpPr/>
          <p:nvPr/>
        </p:nvGrpSpPr>
        <p:grpSpPr>
          <a:xfrm>
            <a:off x="683568" y="4200568"/>
            <a:ext cx="8001056" cy="1000132"/>
            <a:chOff x="928662" y="3714752"/>
            <a:chExt cx="8001056" cy="1000132"/>
          </a:xfrm>
        </p:grpSpPr>
        <p:sp>
          <p:nvSpPr>
            <p:cNvPr id="16" name="Flowchart: Process 15"/>
            <p:cNvSpPr/>
            <p:nvPr/>
          </p:nvSpPr>
          <p:spPr>
            <a:xfrm>
              <a:off x="928662" y="3714752"/>
              <a:ext cx="2357454" cy="9286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2.3. Design </a:t>
              </a:r>
              <a:r>
                <a:rPr lang="de-DE" sz="1600" dirty="0" err="1" smtClean="0"/>
                <a:t>verification</a:t>
              </a:r>
              <a:r>
                <a:rPr lang="de-DE" sz="1600" dirty="0" smtClean="0"/>
                <a:t> </a:t>
              </a:r>
              <a:r>
                <a:rPr lang="de-DE" sz="1600" dirty="0" err="1" smtClean="0"/>
                <a:t>and</a:t>
              </a:r>
              <a:r>
                <a:rPr lang="de-DE" sz="1600" dirty="0" smtClean="0"/>
                <a:t> </a:t>
              </a:r>
              <a:r>
                <a:rPr lang="de-DE" sz="1600" dirty="0" err="1" smtClean="0"/>
                <a:t>grid</a:t>
              </a:r>
              <a:r>
                <a:rPr lang="de-DE" sz="1600" dirty="0" smtClean="0"/>
                <a:t> </a:t>
              </a:r>
              <a:r>
                <a:rPr lang="de-DE" sz="1600" dirty="0" err="1" smtClean="0"/>
                <a:t>code</a:t>
              </a:r>
              <a:r>
                <a:rPr lang="de-DE" sz="1600" dirty="0" smtClean="0"/>
                <a:t> </a:t>
              </a:r>
              <a:r>
                <a:rPr lang="de-DE" sz="1600" dirty="0" err="1" smtClean="0"/>
                <a:t>compliance</a:t>
              </a:r>
              <a:endParaRPr lang="de-DE" sz="1600" dirty="0" smtClean="0"/>
            </a:p>
          </p:txBody>
        </p:sp>
        <p:sp>
          <p:nvSpPr>
            <p:cNvPr id="30" name="Flowchart: Multidocument 29"/>
            <p:cNvSpPr/>
            <p:nvPr/>
          </p:nvSpPr>
          <p:spPr>
            <a:xfrm>
              <a:off x="5286380" y="3714752"/>
              <a:ext cx="1428760" cy="100013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D2.4</a:t>
              </a:r>
            </a:p>
            <a:p>
              <a:pPr algn="ctr"/>
              <a:r>
                <a:rPr lang="de-DE" sz="1600" b="1" dirty="0" smtClean="0"/>
                <a:t>D2.5</a:t>
              </a:r>
              <a:endParaRPr lang="en-US" sz="1600" b="1" dirty="0"/>
            </a:p>
          </p:txBody>
        </p:sp>
        <p:sp>
          <p:nvSpPr>
            <p:cNvPr id="35" name="Right Arrow 34"/>
            <p:cNvSpPr/>
            <p:nvPr/>
          </p:nvSpPr>
          <p:spPr>
            <a:xfrm>
              <a:off x="3714744" y="3786190"/>
              <a:ext cx="1071570" cy="28575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Flowchart: Process 40"/>
            <p:cNvSpPr/>
            <p:nvPr/>
          </p:nvSpPr>
          <p:spPr>
            <a:xfrm>
              <a:off x="6429388" y="4286256"/>
              <a:ext cx="428628" cy="42862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b="1" dirty="0" smtClean="0"/>
                <a:t>12</a:t>
              </a:r>
              <a:endParaRPr lang="en-US" sz="1600" b="1" dirty="0"/>
            </a:p>
          </p:txBody>
        </p:sp>
        <p:sp>
          <p:nvSpPr>
            <p:cNvPr id="45" name="TextBox 44"/>
            <p:cNvSpPr txBox="1"/>
            <p:nvPr/>
          </p:nvSpPr>
          <p:spPr>
            <a:xfrm>
              <a:off x="7072330" y="4000504"/>
              <a:ext cx="1857388" cy="523220"/>
            </a:xfrm>
            <a:prstGeom prst="rect">
              <a:avLst/>
            </a:prstGeom>
            <a:noFill/>
          </p:spPr>
          <p:txBody>
            <a:bodyPr wrap="square" rtlCol="0">
              <a:spAutoFit/>
            </a:bodyPr>
            <a:lstStyle/>
            <a:p>
              <a:pPr>
                <a:buFont typeface="Arial" pitchFamily="34" charset="0"/>
                <a:buChar char="•"/>
              </a:pPr>
              <a:r>
                <a:rPr lang="en-US" sz="1400" dirty="0" smtClean="0"/>
                <a:t> Verification procedure x2</a:t>
              </a:r>
            </a:p>
          </p:txBody>
        </p:sp>
        <p:sp>
          <p:nvSpPr>
            <p:cNvPr id="49" name="TextBox 48"/>
            <p:cNvSpPr txBox="1"/>
            <p:nvPr/>
          </p:nvSpPr>
          <p:spPr>
            <a:xfrm>
              <a:off x="3643306" y="4000504"/>
              <a:ext cx="1214446" cy="461665"/>
            </a:xfrm>
            <a:prstGeom prst="rect">
              <a:avLst/>
            </a:prstGeom>
            <a:noFill/>
          </p:spPr>
          <p:txBody>
            <a:bodyPr wrap="square" rtlCol="0">
              <a:spAutoFit/>
            </a:bodyPr>
            <a:lstStyle/>
            <a:p>
              <a:pPr>
                <a:buFont typeface="Arial" pitchFamily="34" charset="0"/>
                <a:buChar char="•"/>
              </a:pPr>
              <a:r>
                <a:rPr lang="de-DE" sz="1200" dirty="0" smtClean="0"/>
                <a:t> </a:t>
              </a:r>
              <a:r>
                <a:rPr lang="de-DE" sz="1200" dirty="0" err="1" smtClean="0"/>
                <a:t>Strath</a:t>
              </a:r>
              <a:endParaRPr lang="de-DE" sz="1200" dirty="0" smtClean="0"/>
            </a:p>
            <a:p>
              <a:pPr>
                <a:buFont typeface="Arial" pitchFamily="34" charset="0"/>
                <a:buChar char="•"/>
              </a:pPr>
              <a:r>
                <a:rPr lang="de-DE" sz="1200" dirty="0" smtClean="0"/>
                <a:t> SINTEF</a:t>
              </a:r>
              <a:endParaRPr lang="en-US" sz="1200" dirty="0"/>
            </a:p>
          </p:txBody>
        </p:sp>
      </p:grpSp>
      <p:grpSp>
        <p:nvGrpSpPr>
          <p:cNvPr id="53" name="Group 52"/>
          <p:cNvGrpSpPr/>
          <p:nvPr/>
        </p:nvGrpSpPr>
        <p:grpSpPr>
          <a:xfrm>
            <a:off x="683568" y="5486452"/>
            <a:ext cx="8001056" cy="1000132"/>
            <a:chOff x="928662" y="5000636"/>
            <a:chExt cx="8001056" cy="1000132"/>
          </a:xfrm>
        </p:grpSpPr>
        <p:sp>
          <p:nvSpPr>
            <p:cNvPr id="17" name="Flowchart: Process 16"/>
            <p:cNvSpPr/>
            <p:nvPr/>
          </p:nvSpPr>
          <p:spPr>
            <a:xfrm>
              <a:off x="928662" y="5000636"/>
              <a:ext cx="2357454" cy="9286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2.4. Analysis </a:t>
              </a:r>
              <a:r>
                <a:rPr lang="de-DE" sz="1600" dirty="0" err="1" smtClean="0"/>
                <a:t>of</a:t>
              </a:r>
              <a:r>
                <a:rPr lang="de-DE" sz="1600" dirty="0" smtClean="0"/>
                <a:t> </a:t>
              </a:r>
              <a:r>
                <a:rPr lang="de-DE" sz="1600" dirty="0" err="1" smtClean="0"/>
                <a:t>the</a:t>
              </a:r>
              <a:r>
                <a:rPr lang="de-DE" sz="1600" dirty="0" smtClean="0"/>
                <a:t> </a:t>
              </a:r>
              <a:r>
                <a:rPr lang="de-DE" sz="1600" dirty="0" err="1" smtClean="0"/>
                <a:t>availability</a:t>
              </a:r>
              <a:r>
                <a:rPr lang="de-DE" sz="1600" dirty="0" smtClean="0"/>
                <a:t> </a:t>
              </a:r>
              <a:r>
                <a:rPr lang="de-DE" sz="1600" dirty="0" err="1" smtClean="0"/>
                <a:t>of</a:t>
              </a:r>
              <a:r>
                <a:rPr lang="de-DE" sz="1600" dirty="0" smtClean="0"/>
                <a:t> power plant </a:t>
              </a:r>
              <a:r>
                <a:rPr lang="de-DE" sz="1600" dirty="0" err="1" smtClean="0"/>
                <a:t>system</a:t>
              </a:r>
              <a:r>
                <a:rPr lang="de-DE" sz="1600" dirty="0" smtClean="0"/>
                <a:t> </a:t>
              </a:r>
              <a:r>
                <a:rPr lang="de-DE" sz="1600" dirty="0" err="1" smtClean="0"/>
                <a:t>services</a:t>
              </a:r>
              <a:r>
                <a:rPr lang="de-DE" sz="1600" dirty="0" smtClean="0"/>
                <a:t> </a:t>
              </a:r>
              <a:r>
                <a:rPr lang="de-DE" sz="1600" dirty="0" err="1" smtClean="0"/>
                <a:t>of</a:t>
              </a:r>
              <a:r>
                <a:rPr lang="de-DE" sz="1600" dirty="0" smtClean="0"/>
                <a:t> a </a:t>
              </a:r>
              <a:r>
                <a:rPr lang="de-DE" sz="1600" dirty="0" err="1" smtClean="0"/>
                <a:t>cluster</a:t>
              </a:r>
              <a:endParaRPr lang="en-US" sz="1600" dirty="0" smtClean="0"/>
            </a:p>
          </p:txBody>
        </p:sp>
        <p:sp>
          <p:nvSpPr>
            <p:cNvPr id="31" name="Flowchart: Multidocument 30"/>
            <p:cNvSpPr/>
            <p:nvPr/>
          </p:nvSpPr>
          <p:spPr>
            <a:xfrm>
              <a:off x="5286380" y="5000636"/>
              <a:ext cx="1428760" cy="100013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D2.6</a:t>
              </a:r>
            </a:p>
            <a:p>
              <a:pPr algn="ctr"/>
              <a:r>
                <a:rPr lang="de-DE" sz="1600" b="1" dirty="0" smtClean="0"/>
                <a:t>D2.7</a:t>
              </a:r>
              <a:endParaRPr lang="en-US" sz="1600" b="1" dirty="0"/>
            </a:p>
          </p:txBody>
        </p:sp>
        <p:sp>
          <p:nvSpPr>
            <p:cNvPr id="34" name="Right Arrow 33"/>
            <p:cNvSpPr/>
            <p:nvPr/>
          </p:nvSpPr>
          <p:spPr>
            <a:xfrm>
              <a:off x="3714744" y="5072074"/>
              <a:ext cx="1071570" cy="28575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Flowchart: Process 41"/>
            <p:cNvSpPr/>
            <p:nvPr/>
          </p:nvSpPr>
          <p:spPr>
            <a:xfrm>
              <a:off x="6429388" y="5357826"/>
              <a:ext cx="428628" cy="21431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b="1" dirty="0" smtClean="0"/>
                <a:t>15</a:t>
              </a:r>
              <a:endParaRPr lang="en-US" sz="1400" b="1" dirty="0"/>
            </a:p>
          </p:txBody>
        </p:sp>
        <p:sp>
          <p:nvSpPr>
            <p:cNvPr id="44" name="Flowchart: Process 43"/>
            <p:cNvSpPr/>
            <p:nvPr/>
          </p:nvSpPr>
          <p:spPr>
            <a:xfrm>
              <a:off x="6429388" y="5715016"/>
              <a:ext cx="428628" cy="21431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b="1" dirty="0" smtClean="0"/>
                <a:t>18</a:t>
              </a:r>
              <a:endParaRPr lang="en-US" sz="1400" b="1" dirty="0"/>
            </a:p>
          </p:txBody>
        </p:sp>
        <p:sp>
          <p:nvSpPr>
            <p:cNvPr id="46" name="TextBox 45"/>
            <p:cNvSpPr txBox="1"/>
            <p:nvPr/>
          </p:nvSpPr>
          <p:spPr>
            <a:xfrm>
              <a:off x="7072330" y="5262104"/>
              <a:ext cx="1857388" cy="738664"/>
            </a:xfrm>
            <a:prstGeom prst="rect">
              <a:avLst/>
            </a:prstGeom>
            <a:noFill/>
          </p:spPr>
          <p:txBody>
            <a:bodyPr wrap="square" rtlCol="0">
              <a:spAutoFit/>
            </a:bodyPr>
            <a:lstStyle/>
            <a:p>
              <a:pPr>
                <a:buFont typeface="Arial" pitchFamily="34" charset="0"/>
                <a:buChar char="•"/>
              </a:pPr>
              <a:r>
                <a:rPr lang="en-US" sz="1400" dirty="0" smtClean="0"/>
                <a:t> </a:t>
              </a:r>
              <a:r>
                <a:rPr lang="de-DE" sz="1400" dirty="0" smtClean="0"/>
                <a:t>Simulation </a:t>
              </a:r>
              <a:r>
                <a:rPr lang="de-DE" sz="1400" dirty="0" err="1" smtClean="0"/>
                <a:t>tool</a:t>
              </a:r>
              <a:endParaRPr lang="de-DE" sz="1400" dirty="0" smtClean="0"/>
            </a:p>
            <a:p>
              <a:pPr>
                <a:buFont typeface="Arial" pitchFamily="34" charset="0"/>
                <a:buChar char="•"/>
              </a:pPr>
              <a:endParaRPr lang="de-DE" sz="1400" dirty="0" smtClean="0"/>
            </a:p>
            <a:p>
              <a:pPr>
                <a:buFont typeface="Arial" pitchFamily="34" charset="0"/>
                <a:buChar char="•"/>
              </a:pPr>
              <a:r>
                <a:rPr lang="de-DE" sz="1400" dirty="0" smtClean="0"/>
                <a:t> Analysis (</a:t>
              </a:r>
              <a:r>
                <a:rPr lang="de-DE" sz="1400" dirty="0" err="1" smtClean="0"/>
                <a:t>report</a:t>
              </a:r>
              <a:r>
                <a:rPr lang="de-DE" sz="1400" dirty="0" smtClean="0"/>
                <a:t>)</a:t>
              </a:r>
              <a:endParaRPr lang="en-US" sz="1400" dirty="0"/>
            </a:p>
          </p:txBody>
        </p:sp>
        <p:sp>
          <p:nvSpPr>
            <p:cNvPr id="50" name="TextBox 49"/>
            <p:cNvSpPr txBox="1"/>
            <p:nvPr/>
          </p:nvSpPr>
          <p:spPr>
            <a:xfrm>
              <a:off x="3643306" y="5282999"/>
              <a:ext cx="1214446" cy="276999"/>
            </a:xfrm>
            <a:prstGeom prst="rect">
              <a:avLst/>
            </a:prstGeom>
            <a:noFill/>
          </p:spPr>
          <p:txBody>
            <a:bodyPr wrap="square" rtlCol="0">
              <a:spAutoFit/>
            </a:bodyPr>
            <a:lstStyle/>
            <a:p>
              <a:pPr>
                <a:buFont typeface="Arial" pitchFamily="34" charset="0"/>
                <a:buChar char="•"/>
              </a:pPr>
              <a:r>
                <a:rPr lang="de-DE" sz="1200" dirty="0" smtClean="0"/>
                <a:t> Fraunhofer</a:t>
              </a:r>
            </a:p>
          </p:txBody>
        </p:sp>
      </p:grpSp>
      <p:sp>
        <p:nvSpPr>
          <p:cNvPr id="28" name="Title 27"/>
          <p:cNvSpPr>
            <a:spLocks noGrp="1"/>
          </p:cNvSpPr>
          <p:nvPr>
            <p:ph type="title"/>
          </p:nvPr>
        </p:nvSpPr>
        <p:spPr/>
        <p:txBody>
          <a:bodyPr/>
          <a:lstStyle/>
          <a:p>
            <a:r>
              <a:rPr lang="en-US" dirty="0" smtClean="0"/>
              <a:t>WP2 :: Deliverables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206"/>
          <p:cNvSpPr/>
          <p:nvPr/>
        </p:nvSpPr>
        <p:spPr>
          <a:xfrm>
            <a:off x="357158" y="6056816"/>
            <a:ext cx="8429684" cy="571504"/>
          </a:xfrm>
          <a:prstGeom prst="rect">
            <a:avLst/>
          </a:prstGeom>
          <a:gradFill flip="none" rotWithShape="1">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6" name="Rectangle 205"/>
          <p:cNvSpPr/>
          <p:nvPr/>
        </p:nvSpPr>
        <p:spPr>
          <a:xfrm>
            <a:off x="357158" y="1484784"/>
            <a:ext cx="8429684" cy="2214578"/>
          </a:xfrm>
          <a:prstGeom prst="rect">
            <a:avLst/>
          </a:prstGeom>
          <a:gradFill flip="none" rotWithShape="1">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5" name="Rectangle 204"/>
          <p:cNvSpPr/>
          <p:nvPr/>
        </p:nvSpPr>
        <p:spPr>
          <a:xfrm>
            <a:off x="357158" y="3770800"/>
            <a:ext cx="8429684" cy="2214578"/>
          </a:xfrm>
          <a:prstGeom prst="rect">
            <a:avLst/>
          </a:prstGeom>
          <a:gradFill flip="none" rotWithShape="1">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2" name="Flowchart: Document 71"/>
          <p:cNvSpPr/>
          <p:nvPr/>
        </p:nvSpPr>
        <p:spPr>
          <a:xfrm>
            <a:off x="7786710" y="6128254"/>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2.4</a:t>
            </a:r>
            <a:endParaRPr lang="en-US" sz="1000" b="1" dirty="0"/>
          </a:p>
        </p:txBody>
      </p:sp>
      <p:sp>
        <p:nvSpPr>
          <p:cNvPr id="76" name="Flowchart: Document 75"/>
          <p:cNvSpPr/>
          <p:nvPr/>
        </p:nvSpPr>
        <p:spPr>
          <a:xfrm>
            <a:off x="4143372" y="5342436"/>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2.3.2</a:t>
            </a:r>
            <a:endParaRPr lang="en-US" sz="1000" b="1" dirty="0"/>
          </a:p>
        </p:txBody>
      </p:sp>
      <p:sp>
        <p:nvSpPr>
          <p:cNvPr id="77" name="Flowchart: Document 76"/>
          <p:cNvSpPr/>
          <p:nvPr/>
        </p:nvSpPr>
        <p:spPr>
          <a:xfrm>
            <a:off x="6500826" y="5342436"/>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2.3.1</a:t>
            </a:r>
            <a:endParaRPr lang="en-US" sz="1000" b="1" dirty="0"/>
          </a:p>
        </p:txBody>
      </p:sp>
      <p:sp>
        <p:nvSpPr>
          <p:cNvPr id="78" name="Flowchart: Document 77"/>
          <p:cNvSpPr/>
          <p:nvPr/>
        </p:nvSpPr>
        <p:spPr>
          <a:xfrm>
            <a:off x="5429256" y="4628056"/>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2.3</a:t>
            </a:r>
            <a:endParaRPr lang="en-US" sz="1000" b="1" dirty="0"/>
          </a:p>
        </p:txBody>
      </p:sp>
      <p:sp>
        <p:nvSpPr>
          <p:cNvPr id="79" name="Flowchart: Document 78"/>
          <p:cNvSpPr/>
          <p:nvPr/>
        </p:nvSpPr>
        <p:spPr>
          <a:xfrm>
            <a:off x="3286116" y="4628056"/>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2.2.2</a:t>
            </a:r>
            <a:endParaRPr lang="en-US" sz="1000" b="1" dirty="0"/>
          </a:p>
        </p:txBody>
      </p:sp>
      <p:sp>
        <p:nvSpPr>
          <p:cNvPr id="80" name="Flowchart: Document 79"/>
          <p:cNvSpPr/>
          <p:nvPr/>
        </p:nvSpPr>
        <p:spPr>
          <a:xfrm>
            <a:off x="1571604" y="4628056"/>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2.2.1</a:t>
            </a:r>
            <a:endParaRPr lang="en-US" sz="1000" b="1" dirty="0"/>
          </a:p>
        </p:txBody>
      </p:sp>
      <p:sp>
        <p:nvSpPr>
          <p:cNvPr id="81" name="Flowchart: Document 80"/>
          <p:cNvSpPr/>
          <p:nvPr/>
        </p:nvSpPr>
        <p:spPr>
          <a:xfrm>
            <a:off x="2428860" y="3913676"/>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2.2</a:t>
            </a:r>
            <a:endParaRPr lang="en-US" sz="1000" b="1" dirty="0"/>
          </a:p>
        </p:txBody>
      </p:sp>
      <p:sp>
        <p:nvSpPr>
          <p:cNvPr id="82" name="Flowchart: Document 81"/>
          <p:cNvSpPr/>
          <p:nvPr/>
        </p:nvSpPr>
        <p:spPr>
          <a:xfrm>
            <a:off x="2428860" y="2699230"/>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2.1.2</a:t>
            </a:r>
            <a:endParaRPr lang="en-US" sz="1000" b="1" dirty="0"/>
          </a:p>
        </p:txBody>
      </p:sp>
      <p:sp>
        <p:nvSpPr>
          <p:cNvPr id="83" name="Flowchart: Document 82"/>
          <p:cNvSpPr/>
          <p:nvPr/>
        </p:nvSpPr>
        <p:spPr>
          <a:xfrm>
            <a:off x="7000892" y="2699230"/>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2.1.1</a:t>
            </a:r>
            <a:endParaRPr lang="en-US" sz="1000" b="1" dirty="0"/>
          </a:p>
        </p:txBody>
      </p:sp>
      <p:sp>
        <p:nvSpPr>
          <p:cNvPr id="84" name="Flowchart: Document 83"/>
          <p:cNvSpPr/>
          <p:nvPr/>
        </p:nvSpPr>
        <p:spPr>
          <a:xfrm>
            <a:off x="4714876" y="1556222"/>
            <a:ext cx="571504" cy="4286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WP</a:t>
            </a:r>
          </a:p>
          <a:p>
            <a:pPr algn="ctr"/>
            <a:r>
              <a:rPr lang="de-DE" sz="1000" b="1" dirty="0" smtClean="0"/>
              <a:t>2.1</a:t>
            </a:r>
            <a:endParaRPr lang="en-US" sz="1000" b="1" dirty="0"/>
          </a:p>
        </p:txBody>
      </p:sp>
      <p:cxnSp>
        <p:nvCxnSpPr>
          <p:cNvPr id="45" name="Straight Arrow Connector 44"/>
          <p:cNvCxnSpPr>
            <a:stCxn id="82" idx="2"/>
            <a:endCxn id="81" idx="0"/>
          </p:cNvCxnSpPr>
          <p:nvPr/>
        </p:nvCxnSpPr>
        <p:spPr>
          <a:xfrm rot="5400000">
            <a:off x="2307535" y="3506598"/>
            <a:ext cx="814155" cy="1588"/>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82" idx="0"/>
            <a:endCxn id="84" idx="2"/>
          </p:cNvCxnSpPr>
          <p:nvPr/>
        </p:nvCxnSpPr>
        <p:spPr>
          <a:xfrm rot="5400000" flipH="1" flipV="1">
            <a:off x="3486262" y="1184864"/>
            <a:ext cx="742717" cy="2286016"/>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0" idx="0"/>
            <a:endCxn id="81" idx="2"/>
          </p:cNvCxnSpPr>
          <p:nvPr/>
        </p:nvCxnSpPr>
        <p:spPr>
          <a:xfrm rot="5400000" flipH="1" flipV="1">
            <a:off x="2128940" y="4042384"/>
            <a:ext cx="314089" cy="857256"/>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9" idx="0"/>
            <a:endCxn id="81" idx="2"/>
          </p:cNvCxnSpPr>
          <p:nvPr/>
        </p:nvCxnSpPr>
        <p:spPr>
          <a:xfrm rot="16200000" flipV="1">
            <a:off x="2986196" y="4042384"/>
            <a:ext cx="314089" cy="857256"/>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9" idx="3"/>
            <a:endCxn id="78" idx="1"/>
          </p:cNvCxnSpPr>
          <p:nvPr/>
        </p:nvCxnSpPr>
        <p:spPr>
          <a:xfrm>
            <a:off x="3857620" y="4842370"/>
            <a:ext cx="1571636" cy="1588"/>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7" idx="3"/>
            <a:endCxn id="72" idx="1"/>
          </p:cNvCxnSpPr>
          <p:nvPr/>
        </p:nvCxnSpPr>
        <p:spPr>
          <a:xfrm>
            <a:off x="7072330" y="5556750"/>
            <a:ext cx="714380" cy="785818"/>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77" idx="0"/>
            <a:endCxn id="78" idx="2"/>
          </p:cNvCxnSpPr>
          <p:nvPr/>
        </p:nvCxnSpPr>
        <p:spPr>
          <a:xfrm rot="16200000" flipV="1">
            <a:off x="6093749" y="4649607"/>
            <a:ext cx="314089" cy="1071570"/>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76" idx="0"/>
            <a:endCxn id="78" idx="2"/>
          </p:cNvCxnSpPr>
          <p:nvPr/>
        </p:nvCxnSpPr>
        <p:spPr>
          <a:xfrm rot="5400000" flipH="1" flipV="1">
            <a:off x="4915022" y="4542450"/>
            <a:ext cx="314089" cy="1285884"/>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3" idx="2"/>
            <a:endCxn id="72" idx="0"/>
          </p:cNvCxnSpPr>
          <p:nvPr/>
        </p:nvCxnSpPr>
        <p:spPr>
          <a:xfrm rot="16200000" flipH="1">
            <a:off x="6165187" y="4220978"/>
            <a:ext cx="3028733" cy="785818"/>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1071538" y="2841536"/>
            <a:ext cx="1357322" cy="572074"/>
            <a:chOff x="1071538" y="2213984"/>
            <a:chExt cx="1357322" cy="572074"/>
          </a:xfrm>
        </p:grpSpPr>
        <p:sp>
          <p:nvSpPr>
            <p:cNvPr id="100" name="TextBox 99"/>
            <p:cNvSpPr txBox="1"/>
            <p:nvPr/>
          </p:nvSpPr>
          <p:spPr>
            <a:xfrm>
              <a:off x="1071538" y="2262838"/>
              <a:ext cx="979242" cy="523220"/>
            </a:xfrm>
            <a:prstGeom prst="rect">
              <a:avLst/>
            </a:prstGeom>
            <a:noFill/>
          </p:spPr>
          <p:txBody>
            <a:bodyPr wrap="none" rtlCol="0">
              <a:spAutoFit/>
            </a:bodyPr>
            <a:lstStyle/>
            <a:p>
              <a:pPr algn="ctr"/>
              <a:r>
                <a:rPr lang="de-DE" sz="1400" dirty="0" err="1" smtClean="0"/>
                <a:t>CIEMAT‘s</a:t>
              </a:r>
              <a:endParaRPr lang="de-DE" sz="1400" dirty="0" smtClean="0"/>
            </a:p>
            <a:p>
              <a:pPr algn="ctr"/>
              <a:r>
                <a:rPr lang="de-DE" sz="1400" dirty="0" smtClean="0"/>
                <a:t>model</a:t>
              </a:r>
              <a:endParaRPr lang="en-US" sz="1400" dirty="0"/>
            </a:p>
          </p:txBody>
        </p:sp>
        <p:cxnSp>
          <p:nvCxnSpPr>
            <p:cNvPr id="102" name="Straight Arrow Connector 101"/>
            <p:cNvCxnSpPr>
              <a:stCxn id="100" idx="3"/>
              <a:endCxn id="82" idx="1"/>
            </p:cNvCxnSpPr>
            <p:nvPr/>
          </p:nvCxnSpPr>
          <p:spPr>
            <a:xfrm flipV="1">
              <a:off x="2050780" y="2213984"/>
              <a:ext cx="378080" cy="310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173538" y="2199164"/>
            <a:ext cx="1255322" cy="714380"/>
            <a:chOff x="1173538" y="1571612"/>
            <a:chExt cx="1255322" cy="714380"/>
          </a:xfrm>
        </p:grpSpPr>
        <p:sp>
          <p:nvSpPr>
            <p:cNvPr id="103" name="TextBox 102"/>
            <p:cNvSpPr txBox="1"/>
            <p:nvPr/>
          </p:nvSpPr>
          <p:spPr>
            <a:xfrm>
              <a:off x="1173538" y="1571612"/>
              <a:ext cx="753732" cy="523220"/>
            </a:xfrm>
            <a:prstGeom prst="rect">
              <a:avLst/>
            </a:prstGeom>
            <a:noFill/>
          </p:spPr>
          <p:txBody>
            <a:bodyPr wrap="none" rtlCol="0">
              <a:spAutoFit/>
            </a:bodyPr>
            <a:lstStyle/>
            <a:p>
              <a:pPr algn="ctr"/>
              <a:r>
                <a:rPr lang="de-DE" sz="1400" dirty="0" smtClean="0"/>
                <a:t>WCMS</a:t>
              </a:r>
            </a:p>
            <a:p>
              <a:pPr algn="ctr"/>
              <a:r>
                <a:rPr lang="de-DE" sz="1400" dirty="0" smtClean="0"/>
                <a:t>model</a:t>
              </a:r>
              <a:endParaRPr lang="en-US" sz="1400" dirty="0"/>
            </a:p>
          </p:txBody>
        </p:sp>
        <p:cxnSp>
          <p:nvCxnSpPr>
            <p:cNvPr id="105" name="Straight Arrow Connector 104"/>
            <p:cNvCxnSpPr>
              <a:stCxn id="103" idx="3"/>
              <a:endCxn id="82" idx="1"/>
            </p:cNvCxnSpPr>
            <p:nvPr/>
          </p:nvCxnSpPr>
          <p:spPr>
            <a:xfrm>
              <a:off x="1927270" y="1833222"/>
              <a:ext cx="501590" cy="452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2714612" y="3270734"/>
            <a:ext cx="1214446" cy="430887"/>
          </a:xfrm>
          <a:prstGeom prst="rect">
            <a:avLst/>
          </a:prstGeom>
          <a:noFill/>
        </p:spPr>
        <p:txBody>
          <a:bodyPr wrap="square" rtlCol="0">
            <a:spAutoFit/>
          </a:bodyPr>
          <a:lstStyle/>
          <a:p>
            <a:r>
              <a:rPr lang="de-DE" sz="1100" i="1" dirty="0" smtClean="0"/>
              <a:t>WF </a:t>
            </a:r>
            <a:r>
              <a:rPr lang="de-DE" sz="1100" i="1" dirty="0" err="1" smtClean="0"/>
              <a:t>designs</a:t>
            </a:r>
            <a:r>
              <a:rPr lang="de-DE" sz="1100" i="1" dirty="0" smtClean="0"/>
              <a:t> &amp; </a:t>
            </a:r>
            <a:r>
              <a:rPr lang="de-DE" sz="1100" i="1" dirty="0" err="1" smtClean="0"/>
              <a:t>test</a:t>
            </a:r>
            <a:r>
              <a:rPr lang="de-DE" sz="1100" i="1" dirty="0" smtClean="0"/>
              <a:t> </a:t>
            </a:r>
            <a:r>
              <a:rPr lang="de-DE" sz="1100" i="1" dirty="0" err="1" smtClean="0"/>
              <a:t>scenarios</a:t>
            </a:r>
            <a:endParaRPr lang="en-US" sz="1100" i="1" dirty="0"/>
          </a:p>
        </p:txBody>
      </p:sp>
      <p:grpSp>
        <p:nvGrpSpPr>
          <p:cNvPr id="85" name="Group 84"/>
          <p:cNvGrpSpPr/>
          <p:nvPr/>
        </p:nvGrpSpPr>
        <p:grpSpPr>
          <a:xfrm>
            <a:off x="5475977" y="2307840"/>
            <a:ext cx="1524915" cy="533696"/>
            <a:chOff x="5475977" y="1785926"/>
            <a:chExt cx="1524915" cy="533696"/>
          </a:xfrm>
        </p:grpSpPr>
        <p:sp>
          <p:nvSpPr>
            <p:cNvPr id="109" name="TextBox 108"/>
            <p:cNvSpPr txBox="1"/>
            <p:nvPr/>
          </p:nvSpPr>
          <p:spPr>
            <a:xfrm>
              <a:off x="5475977" y="1785926"/>
              <a:ext cx="881973" cy="523220"/>
            </a:xfrm>
            <a:prstGeom prst="rect">
              <a:avLst/>
            </a:prstGeom>
            <a:noFill/>
          </p:spPr>
          <p:txBody>
            <a:bodyPr wrap="none" rtlCol="0">
              <a:spAutoFit/>
            </a:bodyPr>
            <a:lstStyle/>
            <a:p>
              <a:pPr algn="ctr"/>
              <a:r>
                <a:rPr lang="de-DE" sz="1400" dirty="0" err="1" smtClean="0"/>
                <a:t>CorWind</a:t>
              </a:r>
              <a:endParaRPr lang="de-DE" sz="1400" dirty="0" smtClean="0"/>
            </a:p>
            <a:p>
              <a:pPr algn="ctr"/>
              <a:r>
                <a:rPr lang="de-DE" sz="1400" dirty="0" smtClean="0"/>
                <a:t>model</a:t>
              </a:r>
              <a:endParaRPr lang="en-US" sz="1400" dirty="0"/>
            </a:p>
          </p:txBody>
        </p:sp>
        <p:cxnSp>
          <p:nvCxnSpPr>
            <p:cNvPr id="111" name="Straight Arrow Connector 110"/>
            <p:cNvCxnSpPr>
              <a:stCxn id="109" idx="3"/>
              <a:endCxn id="83" idx="1"/>
            </p:cNvCxnSpPr>
            <p:nvPr/>
          </p:nvCxnSpPr>
          <p:spPr>
            <a:xfrm>
              <a:off x="6357950" y="2047536"/>
              <a:ext cx="642942" cy="272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26" name="Straight Arrow Connector 125"/>
          <p:cNvCxnSpPr>
            <a:stCxn id="83" idx="0"/>
            <a:endCxn id="84" idx="2"/>
          </p:cNvCxnSpPr>
          <p:nvPr/>
        </p:nvCxnSpPr>
        <p:spPr>
          <a:xfrm rot="16200000" flipV="1">
            <a:off x="5772278" y="1184864"/>
            <a:ext cx="742717" cy="2286016"/>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83" idx="1"/>
            <a:endCxn id="82" idx="3"/>
          </p:cNvCxnSpPr>
          <p:nvPr/>
        </p:nvCxnSpPr>
        <p:spPr>
          <a:xfrm rot="10800000">
            <a:off x="3000364" y="2913544"/>
            <a:ext cx="4000528" cy="1588"/>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3571868" y="2913544"/>
            <a:ext cx="2214578" cy="430887"/>
          </a:xfrm>
          <a:prstGeom prst="rect">
            <a:avLst/>
          </a:prstGeom>
          <a:noFill/>
        </p:spPr>
        <p:txBody>
          <a:bodyPr wrap="square" rtlCol="0">
            <a:spAutoFit/>
          </a:bodyPr>
          <a:lstStyle/>
          <a:p>
            <a:pPr algn="ctr"/>
            <a:r>
              <a:rPr lang="de-DE" sz="1100" i="1" dirty="0" smtClean="0"/>
              <a:t>Test </a:t>
            </a:r>
            <a:r>
              <a:rPr lang="de-DE" sz="1100" i="1" dirty="0" err="1" smtClean="0"/>
              <a:t>scenarios</a:t>
            </a:r>
            <a:r>
              <a:rPr lang="de-DE" sz="1100" i="1" dirty="0" smtClean="0"/>
              <a:t> &amp; </a:t>
            </a:r>
            <a:r>
              <a:rPr lang="de-DE" sz="1100" i="1" dirty="0" err="1" smtClean="0"/>
              <a:t>input</a:t>
            </a:r>
            <a:r>
              <a:rPr lang="de-DE" sz="1100" i="1" dirty="0" smtClean="0"/>
              <a:t> </a:t>
            </a:r>
            <a:r>
              <a:rPr lang="de-DE" sz="1100" i="1" dirty="0" err="1" smtClean="0"/>
              <a:t>data</a:t>
            </a:r>
            <a:r>
              <a:rPr lang="de-DE" sz="1100" i="1" dirty="0" smtClean="0"/>
              <a:t> (</a:t>
            </a:r>
            <a:r>
              <a:rPr lang="de-DE" sz="1100" i="1" dirty="0" err="1" smtClean="0"/>
              <a:t>correlations</a:t>
            </a:r>
            <a:r>
              <a:rPr lang="de-DE" sz="1100" i="1" dirty="0" smtClean="0"/>
              <a:t>)</a:t>
            </a:r>
            <a:endParaRPr lang="en-US" sz="1100" i="1" dirty="0"/>
          </a:p>
        </p:txBody>
      </p:sp>
      <p:grpSp>
        <p:nvGrpSpPr>
          <p:cNvPr id="89" name="Group 88"/>
          <p:cNvGrpSpPr/>
          <p:nvPr/>
        </p:nvGrpSpPr>
        <p:grpSpPr>
          <a:xfrm>
            <a:off x="357158" y="4556618"/>
            <a:ext cx="1214446" cy="523220"/>
            <a:chOff x="357158" y="3929066"/>
            <a:chExt cx="1214446" cy="523220"/>
          </a:xfrm>
        </p:grpSpPr>
        <p:sp>
          <p:nvSpPr>
            <p:cNvPr id="184" name="TextBox 183"/>
            <p:cNvSpPr txBox="1"/>
            <p:nvPr/>
          </p:nvSpPr>
          <p:spPr>
            <a:xfrm>
              <a:off x="357158" y="3929066"/>
              <a:ext cx="852862" cy="523220"/>
            </a:xfrm>
            <a:prstGeom prst="rect">
              <a:avLst/>
            </a:prstGeom>
            <a:noFill/>
          </p:spPr>
          <p:txBody>
            <a:bodyPr wrap="none" rtlCol="0">
              <a:spAutoFit/>
            </a:bodyPr>
            <a:lstStyle/>
            <a:p>
              <a:pPr algn="ctr"/>
              <a:r>
                <a:rPr lang="de-DE" sz="1400" dirty="0" smtClean="0"/>
                <a:t>NET-OP</a:t>
              </a:r>
            </a:p>
            <a:p>
              <a:pPr algn="ctr"/>
              <a:r>
                <a:rPr lang="de-DE" sz="1400" dirty="0" smtClean="0"/>
                <a:t>model</a:t>
              </a:r>
              <a:endParaRPr lang="en-US" sz="1400" dirty="0"/>
            </a:p>
          </p:txBody>
        </p:sp>
        <p:cxnSp>
          <p:nvCxnSpPr>
            <p:cNvPr id="188" name="Straight Arrow Connector 187"/>
            <p:cNvCxnSpPr>
              <a:stCxn id="184" idx="3"/>
              <a:endCxn id="80" idx="1"/>
            </p:cNvCxnSpPr>
            <p:nvPr/>
          </p:nvCxnSpPr>
          <p:spPr>
            <a:xfrm flipV="1">
              <a:off x="1210020" y="4142810"/>
              <a:ext cx="361584" cy="47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91" name="Straight Arrow Connector 190"/>
          <p:cNvCxnSpPr>
            <a:stCxn id="80" idx="3"/>
            <a:endCxn id="79" idx="1"/>
          </p:cNvCxnSpPr>
          <p:nvPr/>
        </p:nvCxnSpPr>
        <p:spPr>
          <a:xfrm>
            <a:off x="2143108" y="4842370"/>
            <a:ext cx="1143008" cy="1588"/>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2357422" y="4842370"/>
            <a:ext cx="647933" cy="261610"/>
          </a:xfrm>
          <a:prstGeom prst="rect">
            <a:avLst/>
          </a:prstGeom>
          <a:noFill/>
        </p:spPr>
        <p:txBody>
          <a:bodyPr wrap="none" rtlCol="0">
            <a:spAutoFit/>
          </a:bodyPr>
          <a:lstStyle/>
          <a:p>
            <a:pPr algn="ctr"/>
            <a:r>
              <a:rPr lang="de-DE" sz="1100" i="1" dirty="0" smtClean="0"/>
              <a:t>Module</a:t>
            </a:r>
            <a:endParaRPr lang="en-US" sz="1100" i="1" dirty="0"/>
          </a:p>
        </p:txBody>
      </p:sp>
      <p:sp>
        <p:nvSpPr>
          <p:cNvPr id="204" name="TextBox 203"/>
          <p:cNvSpPr txBox="1"/>
          <p:nvPr/>
        </p:nvSpPr>
        <p:spPr>
          <a:xfrm>
            <a:off x="4000496" y="4242206"/>
            <a:ext cx="1357322" cy="600164"/>
          </a:xfrm>
          <a:prstGeom prst="rect">
            <a:avLst/>
          </a:prstGeom>
          <a:noFill/>
        </p:spPr>
        <p:txBody>
          <a:bodyPr wrap="square" rtlCol="0">
            <a:spAutoFit/>
          </a:bodyPr>
          <a:lstStyle/>
          <a:p>
            <a:r>
              <a:rPr lang="de-DE" sz="1100" i="1" dirty="0" smtClean="0"/>
              <a:t>Module &amp;</a:t>
            </a:r>
            <a:br>
              <a:rPr lang="de-DE" sz="1100" i="1" dirty="0" smtClean="0"/>
            </a:br>
            <a:r>
              <a:rPr lang="de-DE" sz="1100" i="1" dirty="0" err="1" smtClean="0"/>
              <a:t>Procedure</a:t>
            </a:r>
            <a:r>
              <a:rPr lang="de-DE" sz="1100" i="1" dirty="0" smtClean="0"/>
              <a:t> </a:t>
            </a:r>
            <a:r>
              <a:rPr lang="de-DE" sz="1100" i="1" dirty="0" err="1" smtClean="0"/>
              <a:t>for</a:t>
            </a:r>
            <a:r>
              <a:rPr lang="de-DE" sz="1100" i="1" dirty="0" smtClean="0"/>
              <a:t> </a:t>
            </a:r>
            <a:r>
              <a:rPr lang="de-DE" sz="1100" i="1" dirty="0" err="1" smtClean="0"/>
              <a:t>grid</a:t>
            </a:r>
            <a:r>
              <a:rPr lang="de-DE" sz="1100" i="1" dirty="0" smtClean="0"/>
              <a:t> design (PSS/e)</a:t>
            </a:r>
            <a:endParaRPr lang="en-US" sz="1100" i="1" dirty="0"/>
          </a:p>
        </p:txBody>
      </p:sp>
      <p:sp>
        <p:nvSpPr>
          <p:cNvPr id="212" name="Title 211"/>
          <p:cNvSpPr>
            <a:spLocks noGrp="1"/>
          </p:cNvSpPr>
          <p:nvPr>
            <p:ph type="title"/>
          </p:nvPr>
        </p:nvSpPr>
        <p:spPr/>
        <p:txBody>
          <a:bodyPr>
            <a:normAutofit fontScale="90000"/>
          </a:bodyPr>
          <a:lstStyle/>
          <a:p>
            <a:r>
              <a:rPr lang="en-US" sz="2900" dirty="0" smtClean="0"/>
              <a:t>WP2 :: Timeline</a:t>
            </a:r>
            <a:r>
              <a:rPr lang="en-US" dirty="0" smtClean="0"/>
              <a:t/>
            </a:r>
            <a:br>
              <a:rPr lang="en-US" dirty="0" smtClean="0"/>
            </a:br>
            <a:endParaRPr lang="en-US" dirty="0"/>
          </a:p>
        </p:txBody>
      </p:sp>
      <p:cxnSp>
        <p:nvCxnSpPr>
          <p:cNvPr id="237" name="Straight Arrow Connector 236"/>
          <p:cNvCxnSpPr>
            <a:stCxn id="76" idx="3"/>
            <a:endCxn id="77" idx="1"/>
          </p:cNvCxnSpPr>
          <p:nvPr/>
        </p:nvCxnSpPr>
        <p:spPr>
          <a:xfrm>
            <a:off x="4714876" y="5556750"/>
            <a:ext cx="1785950"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8" name="TextBox 237"/>
          <p:cNvSpPr txBox="1"/>
          <p:nvPr/>
        </p:nvSpPr>
        <p:spPr>
          <a:xfrm>
            <a:off x="4643438" y="5556750"/>
            <a:ext cx="1857388" cy="430887"/>
          </a:xfrm>
          <a:prstGeom prst="rect">
            <a:avLst/>
          </a:prstGeom>
          <a:noFill/>
        </p:spPr>
        <p:txBody>
          <a:bodyPr wrap="square" rtlCol="0">
            <a:spAutoFit/>
          </a:bodyPr>
          <a:lstStyle/>
          <a:p>
            <a:pPr algn="ctr"/>
            <a:r>
              <a:rPr lang="de-DE" sz="1100" i="1" dirty="0" err="1" smtClean="0"/>
              <a:t>Procedure</a:t>
            </a:r>
            <a:r>
              <a:rPr lang="de-DE" sz="1100" i="1" dirty="0" smtClean="0"/>
              <a:t> </a:t>
            </a:r>
            <a:r>
              <a:rPr lang="de-DE" sz="1100" i="1" dirty="0" err="1" smtClean="0"/>
              <a:t>for</a:t>
            </a:r>
            <a:r>
              <a:rPr lang="de-DE" sz="1100" i="1" dirty="0" smtClean="0"/>
              <a:t> </a:t>
            </a:r>
            <a:r>
              <a:rPr lang="de-DE" sz="1100" i="1" dirty="0" err="1" smtClean="0"/>
              <a:t>Verification</a:t>
            </a:r>
            <a:r>
              <a:rPr lang="de-DE" sz="1100" i="1" dirty="0" smtClean="0"/>
              <a:t> GC Compliance</a:t>
            </a:r>
            <a:endParaRPr lang="en-US" sz="1100" i="1" dirty="0"/>
          </a:p>
        </p:txBody>
      </p:sp>
      <p:sp>
        <p:nvSpPr>
          <p:cNvPr id="239" name="TextBox 238"/>
          <p:cNvSpPr txBox="1"/>
          <p:nvPr/>
        </p:nvSpPr>
        <p:spPr>
          <a:xfrm>
            <a:off x="7500958" y="3913676"/>
            <a:ext cx="1285884" cy="600164"/>
          </a:xfrm>
          <a:prstGeom prst="rect">
            <a:avLst/>
          </a:prstGeom>
          <a:noFill/>
        </p:spPr>
        <p:txBody>
          <a:bodyPr wrap="square" rtlCol="0">
            <a:spAutoFit/>
          </a:bodyPr>
          <a:lstStyle/>
          <a:p>
            <a:pPr algn="ctr"/>
            <a:r>
              <a:rPr lang="de-DE" sz="1100" i="1" dirty="0" smtClean="0"/>
              <a:t>Test </a:t>
            </a:r>
            <a:r>
              <a:rPr lang="de-DE" sz="1100" i="1" dirty="0" err="1" smtClean="0"/>
              <a:t>scenarios</a:t>
            </a:r>
            <a:r>
              <a:rPr lang="de-DE" sz="1100" i="1" dirty="0" smtClean="0"/>
              <a:t> &amp; </a:t>
            </a:r>
            <a:r>
              <a:rPr lang="de-DE" sz="1100" i="1" dirty="0" err="1" smtClean="0"/>
              <a:t>input</a:t>
            </a:r>
            <a:r>
              <a:rPr lang="de-DE" sz="1100" i="1" dirty="0" smtClean="0"/>
              <a:t> </a:t>
            </a:r>
            <a:r>
              <a:rPr lang="de-DE" sz="1100" i="1" dirty="0" err="1" smtClean="0"/>
              <a:t>data</a:t>
            </a:r>
            <a:r>
              <a:rPr lang="de-DE" sz="1100" i="1" dirty="0" smtClean="0"/>
              <a:t> (</a:t>
            </a:r>
            <a:r>
              <a:rPr lang="de-DE" sz="1100" i="1" dirty="0" err="1" smtClean="0"/>
              <a:t>correlations</a:t>
            </a:r>
            <a:r>
              <a:rPr lang="de-DE" sz="1100" i="1" dirty="0" smtClean="0"/>
              <a:t>)</a:t>
            </a:r>
            <a:endParaRPr lang="en-US" sz="1100" i="1" dirty="0"/>
          </a:p>
        </p:txBody>
      </p:sp>
      <p:sp>
        <p:nvSpPr>
          <p:cNvPr id="240" name="TextBox 239"/>
          <p:cNvSpPr txBox="1"/>
          <p:nvPr/>
        </p:nvSpPr>
        <p:spPr>
          <a:xfrm>
            <a:off x="6643702" y="6054557"/>
            <a:ext cx="928694" cy="430887"/>
          </a:xfrm>
          <a:prstGeom prst="rect">
            <a:avLst/>
          </a:prstGeom>
          <a:noFill/>
        </p:spPr>
        <p:txBody>
          <a:bodyPr wrap="square" rtlCol="0">
            <a:spAutoFit/>
          </a:bodyPr>
          <a:lstStyle/>
          <a:p>
            <a:pPr algn="r"/>
            <a:r>
              <a:rPr lang="de-DE" sz="1100" i="1" dirty="0" err="1" smtClean="0"/>
              <a:t>Grid</a:t>
            </a:r>
            <a:r>
              <a:rPr lang="de-DE" sz="1100" i="1" dirty="0" smtClean="0"/>
              <a:t> design (PSS/e)</a:t>
            </a:r>
            <a:endParaRPr lang="en-US" sz="11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6"/>
                                        </p:tgtEl>
                                        <p:attrNameLst>
                                          <p:attrName>style.visibility</p:attrName>
                                        </p:attrNameLst>
                                      </p:cBhvr>
                                      <p:to>
                                        <p:strVal val="visible"/>
                                      </p:to>
                                    </p:set>
                                    <p:animEffect transition="in" filter="fade">
                                      <p:cBhvr>
                                        <p:cTn id="11" dur="500"/>
                                        <p:tgtEl>
                                          <p:spTgt spid="20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wipe(up)">
                                      <p:cBhvr>
                                        <p:cTn id="19" dur="500"/>
                                        <p:tgtEl>
                                          <p:spTgt spid="1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up)">
                                      <p:cBhvr>
                                        <p:cTn id="32" dur="500"/>
                                        <p:tgtEl>
                                          <p:spTgt spid="7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left)">
                                      <p:cBhvr>
                                        <p:cTn id="40" dur="500"/>
                                        <p:tgtEl>
                                          <p:spTgt spid="86"/>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wipe(left)">
                                      <p:cBhvr>
                                        <p:cTn id="44" dur="500"/>
                                        <p:tgtEl>
                                          <p:spTgt spid="87"/>
                                        </p:tgtEl>
                                      </p:cBhvr>
                                    </p:animEffect>
                                  </p:childTnLst>
                                </p:cTn>
                              </p:par>
                              <p:par>
                                <p:cTn id="45" presetID="22" presetClass="entr" presetSubtype="2" fill="hold" nodeType="withEffect">
                                  <p:stCondLst>
                                    <p:cond delay="0"/>
                                  </p:stCondLst>
                                  <p:childTnLst>
                                    <p:set>
                                      <p:cBhvr>
                                        <p:cTn id="46" dur="1" fill="hold">
                                          <p:stCondLst>
                                            <p:cond delay="0"/>
                                          </p:stCondLst>
                                        </p:cTn>
                                        <p:tgtEl>
                                          <p:spTgt spid="161"/>
                                        </p:tgtEl>
                                        <p:attrNameLst>
                                          <p:attrName>style.visibility</p:attrName>
                                        </p:attrNameLst>
                                      </p:cBhvr>
                                      <p:to>
                                        <p:strVal val="visible"/>
                                      </p:to>
                                    </p:set>
                                    <p:animEffect transition="in" filter="wipe(right)">
                                      <p:cBhvr>
                                        <p:cTn id="47" dur="500"/>
                                        <p:tgtEl>
                                          <p:spTgt spid="161"/>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62"/>
                                        </p:tgtEl>
                                        <p:attrNameLst>
                                          <p:attrName>style.visibility</p:attrName>
                                        </p:attrNameLst>
                                      </p:cBhvr>
                                      <p:to>
                                        <p:strVal val="visible"/>
                                      </p:to>
                                    </p:set>
                                    <p:animEffect transition="in" filter="fade">
                                      <p:cBhvr>
                                        <p:cTn id="51" dur="500"/>
                                        <p:tgtEl>
                                          <p:spTgt spid="16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5"/>
                                        </p:tgtEl>
                                        <p:attrNameLst>
                                          <p:attrName>style.visibility</p:attrName>
                                        </p:attrNameLst>
                                      </p:cBhvr>
                                      <p:to>
                                        <p:strVal val="visible"/>
                                      </p:to>
                                    </p:set>
                                    <p:animEffect transition="in" filter="fade">
                                      <p:cBhvr>
                                        <p:cTn id="56" dur="500"/>
                                        <p:tgtEl>
                                          <p:spTgt spid="205"/>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wipe(up)">
                                      <p:cBhvr>
                                        <p:cTn id="63" dur="500"/>
                                        <p:tgtEl>
                                          <p:spTgt spid="108"/>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par>
                          <p:cTn id="68" fill="hold">
                            <p:stCondLst>
                              <p:cond delay="1500"/>
                            </p:stCondLst>
                            <p:childTnLst>
                              <p:par>
                                <p:cTn id="69" presetID="22" presetClass="entr" presetSubtype="1" fill="hold"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up)">
                                      <p:cBhvr>
                                        <p:cTn id="71" dur="500"/>
                                        <p:tgtEl>
                                          <p:spTgt spid="88"/>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p:stCondLst>
                              <p:cond delay="2500"/>
                            </p:stCondLst>
                            <p:childTnLst>
                              <p:par>
                                <p:cTn id="77" presetID="22" presetClass="entr" presetSubtype="8" fill="hold" nodeType="after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wipe(left)">
                                      <p:cBhvr>
                                        <p:cTn id="79" dur="500"/>
                                        <p:tgtEl>
                                          <p:spTgt spid="8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wipe(up)">
                                      <p:cBhvr>
                                        <p:cTn id="84" dur="500"/>
                                        <p:tgtEl>
                                          <p:spTgt spid="90"/>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fade">
                                      <p:cBhvr>
                                        <p:cTn id="88" dur="500"/>
                                        <p:tgtEl>
                                          <p:spTgt spid="79"/>
                                        </p:tgtEl>
                                      </p:cBhvr>
                                    </p:animEffect>
                                  </p:childTnLst>
                                </p:cTn>
                              </p:par>
                            </p:childTnLst>
                          </p:cTn>
                        </p:par>
                        <p:par>
                          <p:cTn id="89" fill="hold">
                            <p:stCondLst>
                              <p:cond delay="1000"/>
                            </p:stCondLst>
                            <p:childTnLst>
                              <p:par>
                                <p:cTn id="90" presetID="22" presetClass="entr" presetSubtype="8" fill="hold" nodeType="afterEffect">
                                  <p:stCondLst>
                                    <p:cond delay="0"/>
                                  </p:stCondLst>
                                  <p:childTnLst>
                                    <p:set>
                                      <p:cBhvr>
                                        <p:cTn id="91" dur="1" fill="hold">
                                          <p:stCondLst>
                                            <p:cond delay="0"/>
                                          </p:stCondLst>
                                        </p:cTn>
                                        <p:tgtEl>
                                          <p:spTgt spid="191"/>
                                        </p:tgtEl>
                                        <p:attrNameLst>
                                          <p:attrName>style.visibility</p:attrName>
                                        </p:attrNameLst>
                                      </p:cBhvr>
                                      <p:to>
                                        <p:strVal val="visible"/>
                                      </p:to>
                                    </p:set>
                                    <p:animEffect transition="in" filter="wipe(left)">
                                      <p:cBhvr>
                                        <p:cTn id="92" dur="500"/>
                                        <p:tgtEl>
                                          <p:spTgt spid="19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98"/>
                                        </p:tgtEl>
                                        <p:attrNameLst>
                                          <p:attrName>style.visibility</p:attrName>
                                        </p:attrNameLst>
                                      </p:cBhvr>
                                      <p:to>
                                        <p:strVal val="visible"/>
                                      </p:to>
                                    </p:set>
                                    <p:animEffect transition="in" filter="wipe(left)">
                                      <p:cBhvr>
                                        <p:cTn id="95" dur="500"/>
                                        <p:tgtEl>
                                          <p:spTgt spid="19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left)">
                                      <p:cBhvr>
                                        <p:cTn id="100" dur="500"/>
                                        <p:tgtEl>
                                          <p:spTgt spid="9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left)">
                                      <p:cBhvr>
                                        <p:cTn id="103" dur="500"/>
                                        <p:tgtEl>
                                          <p:spTgt spid="204"/>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fade">
                                      <p:cBhvr>
                                        <p:cTn id="107" dur="500"/>
                                        <p:tgtEl>
                                          <p:spTgt spid="78"/>
                                        </p:tgtEl>
                                      </p:cBhvr>
                                    </p:animEffect>
                                  </p:childTnLst>
                                </p:cTn>
                              </p:par>
                            </p:childTnLst>
                          </p:cTn>
                        </p:par>
                        <p:par>
                          <p:cTn id="108" fill="hold">
                            <p:stCondLst>
                              <p:cond delay="1000"/>
                            </p:stCondLst>
                            <p:childTnLst>
                              <p:par>
                                <p:cTn id="109" presetID="22" presetClass="entr" presetSubtype="1" fill="hold"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wipe(up)">
                                      <p:cBhvr>
                                        <p:cTn id="111" dur="500"/>
                                        <p:tgtEl>
                                          <p:spTgt spid="97"/>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fade">
                                      <p:cBhvr>
                                        <p:cTn id="115" dur="500"/>
                                        <p:tgtEl>
                                          <p:spTgt spid="7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99"/>
                                        </p:tgtEl>
                                        <p:attrNameLst>
                                          <p:attrName>style.visibility</p:attrName>
                                        </p:attrNameLst>
                                      </p:cBhvr>
                                      <p:to>
                                        <p:strVal val="visible"/>
                                      </p:to>
                                    </p:set>
                                    <p:animEffect transition="in" filter="wipe(up)">
                                      <p:cBhvr>
                                        <p:cTn id="120" dur="500"/>
                                        <p:tgtEl>
                                          <p:spTgt spid="99"/>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fade">
                                      <p:cBhvr>
                                        <p:cTn id="124" dur="500"/>
                                        <p:tgtEl>
                                          <p:spTgt spid="76"/>
                                        </p:tgtEl>
                                      </p:cBhvr>
                                    </p:animEffect>
                                  </p:childTnLst>
                                </p:cTn>
                              </p:par>
                            </p:childTnLst>
                          </p:cTn>
                        </p:par>
                        <p:par>
                          <p:cTn id="125" fill="hold">
                            <p:stCondLst>
                              <p:cond delay="1000"/>
                            </p:stCondLst>
                            <p:childTnLst>
                              <p:par>
                                <p:cTn id="126" presetID="22" presetClass="entr" presetSubtype="8" fill="hold" nodeType="afterEffect">
                                  <p:stCondLst>
                                    <p:cond delay="0"/>
                                  </p:stCondLst>
                                  <p:childTnLst>
                                    <p:set>
                                      <p:cBhvr>
                                        <p:cTn id="127" dur="1" fill="hold">
                                          <p:stCondLst>
                                            <p:cond delay="0"/>
                                          </p:stCondLst>
                                        </p:cTn>
                                        <p:tgtEl>
                                          <p:spTgt spid="237"/>
                                        </p:tgtEl>
                                        <p:attrNameLst>
                                          <p:attrName>style.visibility</p:attrName>
                                        </p:attrNameLst>
                                      </p:cBhvr>
                                      <p:to>
                                        <p:strVal val="visible"/>
                                      </p:to>
                                    </p:set>
                                    <p:animEffect transition="in" filter="wipe(left)">
                                      <p:cBhvr>
                                        <p:cTn id="128" dur="500"/>
                                        <p:tgtEl>
                                          <p:spTgt spid="237"/>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238"/>
                                        </p:tgtEl>
                                        <p:attrNameLst>
                                          <p:attrName>style.visibility</p:attrName>
                                        </p:attrNameLst>
                                      </p:cBhvr>
                                      <p:to>
                                        <p:strVal val="visible"/>
                                      </p:to>
                                    </p:set>
                                    <p:animEffect transition="in" filter="wipe(left)">
                                      <p:cBhvr>
                                        <p:cTn id="131" dur="500"/>
                                        <p:tgtEl>
                                          <p:spTgt spid="2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07"/>
                                        </p:tgtEl>
                                        <p:attrNameLst>
                                          <p:attrName>style.visibility</p:attrName>
                                        </p:attrNameLst>
                                      </p:cBhvr>
                                      <p:to>
                                        <p:strVal val="visible"/>
                                      </p:to>
                                    </p:set>
                                    <p:animEffect transition="in" filter="fade">
                                      <p:cBhvr>
                                        <p:cTn id="136" dur="500"/>
                                        <p:tgtEl>
                                          <p:spTgt spid="207"/>
                                        </p:tgtEl>
                                      </p:cBhvr>
                                    </p:animEffect>
                                  </p:childTnLst>
                                </p:cTn>
                              </p:par>
                            </p:childTnLst>
                          </p:cTn>
                        </p:par>
                        <p:par>
                          <p:cTn id="137" fill="hold">
                            <p:stCondLst>
                              <p:cond delay="500"/>
                            </p:stCondLst>
                            <p:childTnLst>
                              <p:par>
                                <p:cTn id="138" presetID="22" presetClass="entr" presetSubtype="1" fill="hold" nodeType="afterEffect">
                                  <p:stCondLst>
                                    <p:cond delay="0"/>
                                  </p:stCondLst>
                                  <p:childTnLst>
                                    <p:set>
                                      <p:cBhvr>
                                        <p:cTn id="139" dur="1" fill="hold">
                                          <p:stCondLst>
                                            <p:cond delay="0"/>
                                          </p:stCondLst>
                                        </p:cTn>
                                        <p:tgtEl>
                                          <p:spTgt spid="98"/>
                                        </p:tgtEl>
                                        <p:attrNameLst>
                                          <p:attrName>style.visibility</p:attrName>
                                        </p:attrNameLst>
                                      </p:cBhvr>
                                      <p:to>
                                        <p:strVal val="visible"/>
                                      </p:to>
                                    </p:set>
                                    <p:animEffect transition="in" filter="wipe(up)">
                                      <p:cBhvr>
                                        <p:cTn id="140" dur="500"/>
                                        <p:tgtEl>
                                          <p:spTgt spid="98"/>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239"/>
                                        </p:tgtEl>
                                        <p:attrNameLst>
                                          <p:attrName>style.visibility</p:attrName>
                                        </p:attrNameLst>
                                      </p:cBhvr>
                                      <p:to>
                                        <p:strVal val="visible"/>
                                      </p:to>
                                    </p:set>
                                    <p:animEffect transition="in" filter="wipe(up)">
                                      <p:cBhvr>
                                        <p:cTn id="143" dur="500"/>
                                        <p:tgtEl>
                                          <p:spTgt spid="239"/>
                                        </p:tgtEl>
                                      </p:cBhvr>
                                    </p:animEffect>
                                  </p:childTnLst>
                                </p:cTn>
                              </p:par>
                              <p:par>
                                <p:cTn id="144" presetID="22" presetClass="entr" presetSubtype="1" fill="hold" nodeType="withEffect">
                                  <p:stCondLst>
                                    <p:cond delay="0"/>
                                  </p:stCondLst>
                                  <p:childTnLst>
                                    <p:set>
                                      <p:cBhvr>
                                        <p:cTn id="145" dur="1" fill="hold">
                                          <p:stCondLst>
                                            <p:cond delay="0"/>
                                          </p:stCondLst>
                                        </p:cTn>
                                        <p:tgtEl>
                                          <p:spTgt spid="94"/>
                                        </p:tgtEl>
                                        <p:attrNameLst>
                                          <p:attrName>style.visibility</p:attrName>
                                        </p:attrNameLst>
                                      </p:cBhvr>
                                      <p:to>
                                        <p:strVal val="visible"/>
                                      </p:to>
                                    </p:set>
                                    <p:animEffect transition="in" filter="wipe(up)">
                                      <p:cBhvr>
                                        <p:cTn id="146" dur="500"/>
                                        <p:tgtEl>
                                          <p:spTgt spid="94"/>
                                        </p:tgtEl>
                                      </p:cBhvr>
                                    </p:animEffect>
                                  </p:childTnLst>
                                </p:cTn>
                              </p:par>
                              <p:par>
                                <p:cTn id="147" presetID="22" presetClass="entr" presetSubtype="1" fill="hold" grpId="0" nodeType="withEffect">
                                  <p:stCondLst>
                                    <p:cond delay="0"/>
                                  </p:stCondLst>
                                  <p:childTnLst>
                                    <p:set>
                                      <p:cBhvr>
                                        <p:cTn id="148" dur="1" fill="hold">
                                          <p:stCondLst>
                                            <p:cond delay="0"/>
                                          </p:stCondLst>
                                        </p:cTn>
                                        <p:tgtEl>
                                          <p:spTgt spid="240"/>
                                        </p:tgtEl>
                                        <p:attrNameLst>
                                          <p:attrName>style.visibility</p:attrName>
                                        </p:attrNameLst>
                                      </p:cBhvr>
                                      <p:to>
                                        <p:strVal val="visible"/>
                                      </p:to>
                                    </p:set>
                                    <p:animEffect transition="in" filter="wipe(up)">
                                      <p:cBhvr>
                                        <p:cTn id="149" dur="500"/>
                                        <p:tgtEl>
                                          <p:spTgt spid="240"/>
                                        </p:tgtEl>
                                      </p:cBhvr>
                                    </p:animEffect>
                                  </p:childTnLst>
                                </p:cTn>
                              </p:par>
                            </p:childTnLst>
                          </p:cTn>
                        </p:par>
                        <p:par>
                          <p:cTn id="150" fill="hold">
                            <p:stCondLst>
                              <p:cond delay="1000"/>
                            </p:stCondLst>
                            <p:childTnLst>
                              <p:par>
                                <p:cTn id="151" presetID="10" presetClass="entr" presetSubtype="0" fill="hold" grpId="0" nodeType="afterEffect">
                                  <p:stCondLst>
                                    <p:cond delay="0"/>
                                  </p:stCondLst>
                                  <p:childTnLst>
                                    <p:set>
                                      <p:cBhvr>
                                        <p:cTn id="152" dur="1" fill="hold">
                                          <p:stCondLst>
                                            <p:cond delay="0"/>
                                          </p:stCondLst>
                                        </p:cTn>
                                        <p:tgtEl>
                                          <p:spTgt spid="72"/>
                                        </p:tgtEl>
                                        <p:attrNameLst>
                                          <p:attrName>style.visibility</p:attrName>
                                        </p:attrNameLst>
                                      </p:cBhvr>
                                      <p:to>
                                        <p:strVal val="visible"/>
                                      </p:to>
                                    </p:set>
                                    <p:animEffect transition="in" filter="fade">
                                      <p:cBhvr>
                                        <p:cTn id="15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6" grpId="0" animBg="1"/>
      <p:bldP spid="205" grpId="0" animBg="1"/>
      <p:bldP spid="72" grpId="0" animBg="1"/>
      <p:bldP spid="76" grpId="0" animBg="1"/>
      <p:bldP spid="77" grpId="0" animBg="1"/>
      <p:bldP spid="78" grpId="0" animBg="1"/>
      <p:bldP spid="79" grpId="0" animBg="1"/>
      <p:bldP spid="80" grpId="0" animBg="1"/>
      <p:bldP spid="81" grpId="0" animBg="1"/>
      <p:bldP spid="82" grpId="0" animBg="1"/>
      <p:bldP spid="83" grpId="0" animBg="1"/>
      <p:bldP spid="84" grpId="0" animBg="1"/>
      <p:bldP spid="108" grpId="0"/>
      <p:bldP spid="162" grpId="0"/>
      <p:bldP spid="198" grpId="0"/>
      <p:bldP spid="204" grpId="0"/>
      <p:bldP spid="212" grpId="0"/>
      <p:bldP spid="238" grpId="0"/>
      <p:bldP spid="239" grpId="0"/>
      <p:bldP spid="2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structure and general timeline</a:t>
            </a:r>
            <a:endParaRPr lang="en-US" dirty="0"/>
          </a:p>
        </p:txBody>
      </p:sp>
      <p:grpSp>
        <p:nvGrpSpPr>
          <p:cNvPr id="3" name="Group 2"/>
          <p:cNvGrpSpPr/>
          <p:nvPr/>
        </p:nvGrpSpPr>
        <p:grpSpPr>
          <a:xfrm>
            <a:off x="447748" y="1772816"/>
            <a:ext cx="5636420" cy="3386138"/>
            <a:chOff x="1115616" y="1988840"/>
            <a:chExt cx="5636420" cy="3386138"/>
          </a:xfrm>
        </p:grpSpPr>
        <p:grpSp>
          <p:nvGrpSpPr>
            <p:cNvPr id="4" name="Group 11"/>
            <p:cNvGrpSpPr/>
            <p:nvPr/>
          </p:nvGrpSpPr>
          <p:grpSpPr>
            <a:xfrm>
              <a:off x="1115616" y="2121808"/>
              <a:ext cx="5564936" cy="3168352"/>
              <a:chOff x="1115616" y="2121808"/>
              <a:chExt cx="5564936" cy="3168352"/>
            </a:xfrm>
          </p:grpSpPr>
          <p:sp>
            <p:nvSpPr>
              <p:cNvPr id="6" name="Rectangle 5"/>
              <p:cNvSpPr/>
              <p:nvPr/>
            </p:nvSpPr>
            <p:spPr>
              <a:xfrm>
                <a:off x="1115616" y="2132856"/>
                <a:ext cx="3960440" cy="3096344"/>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648104" y="2121808"/>
                <a:ext cx="4032448" cy="3168352"/>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115617" y="1988840"/>
              <a:ext cx="5636419" cy="3386138"/>
            </a:xfrm>
            <a:prstGeom prst="rect">
              <a:avLst/>
            </a:prstGeom>
            <a:ln>
              <a:noFill/>
            </a:ln>
            <a:effectLst>
              <a:outerShdw blurRad="292100" dist="139700" dir="2700000" algn="tl" rotWithShape="0">
                <a:srgbClr val="333333">
                  <a:alpha val="65000"/>
                </a:srgbClr>
              </a:outerShdw>
            </a:effectLst>
          </p:spPr>
        </p:pic>
      </p:grpSp>
      <p:sp>
        <p:nvSpPr>
          <p:cNvPr id="8" name="Right Arrow 7"/>
          <p:cNvSpPr/>
          <p:nvPr/>
        </p:nvSpPr>
        <p:spPr>
          <a:xfrm>
            <a:off x="454209" y="3305304"/>
            <a:ext cx="2664296" cy="360040"/>
          </a:xfrm>
          <a:prstGeom prst="rightArrow">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wes"/>
          <p:cNvPicPr>
            <a:picLocks noChangeAspect="1" noChangeArrowheads="1"/>
          </p:cNvPicPr>
          <p:nvPr/>
        </p:nvPicPr>
        <p:blipFill>
          <a:blip r:embed="rId3" cstate="print"/>
          <a:srcRect/>
          <a:stretch>
            <a:fillRect/>
          </a:stretch>
        </p:blipFill>
        <p:spPr bwMode="auto">
          <a:xfrm>
            <a:off x="7254875" y="6297613"/>
            <a:ext cx="1417638" cy="38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
          <p:cNvPicPr>
            <a:picLocks noChangeAspect="1" noChangeArrowheads="1"/>
          </p:cNvPicPr>
          <p:nvPr/>
        </p:nvPicPr>
        <p:blipFill>
          <a:blip r:embed="rId4" cstate="print">
            <a:clrChange>
              <a:clrFrom>
                <a:srgbClr val="000000"/>
              </a:clrFrom>
              <a:clrTo>
                <a:srgbClr val="000000">
                  <a:alpha val="0"/>
                </a:srgbClr>
              </a:clrTo>
            </a:clrChange>
          </a:blip>
          <a:srcRect l="74145" r="5893"/>
          <a:stretch>
            <a:fillRect/>
          </a:stretch>
        </p:blipFill>
        <p:spPr bwMode="auto">
          <a:xfrm>
            <a:off x="428596" y="6296400"/>
            <a:ext cx="371130"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962010" y="6296400"/>
            <a:ext cx="146685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52" descr="logoEmpresa"/>
          <p:cNvPicPr>
            <a:picLocks noChangeAspect="1" noChangeArrowheads="1"/>
          </p:cNvPicPr>
          <p:nvPr/>
        </p:nvPicPr>
        <p:blipFill>
          <a:blip r:embed="rId6" cstate="print">
            <a:clrChange>
              <a:clrFrom>
                <a:srgbClr val="CCCCCC"/>
              </a:clrFrom>
              <a:clrTo>
                <a:srgbClr val="CCCCCC">
                  <a:alpha val="0"/>
                </a:srgbClr>
              </a:clrTo>
            </a:clrChange>
          </a:blip>
          <a:srcRect/>
          <a:stretch>
            <a:fillRect/>
          </a:stretch>
        </p:blipFill>
        <p:spPr bwMode="auto">
          <a:xfrm>
            <a:off x="2621542" y="6296400"/>
            <a:ext cx="2093334"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
          <p:cNvPicPr>
            <a:picLocks noChangeAspect="1" noChangeArrowheads="1"/>
          </p:cNvPicPr>
          <p:nvPr/>
        </p:nvPicPr>
        <p:blipFill>
          <a:blip r:embed="rId7" cstate="print"/>
          <a:srcRect/>
          <a:stretch>
            <a:fillRect/>
          </a:stretch>
        </p:blipFill>
        <p:spPr bwMode="auto">
          <a:xfrm>
            <a:off x="4900056" y="6296400"/>
            <a:ext cx="529200"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2"/>
          <p:cNvPicPr>
            <a:picLocks noChangeAspect="1" noChangeArrowheads="1"/>
          </p:cNvPicPr>
          <p:nvPr/>
        </p:nvPicPr>
        <p:blipFill>
          <a:blip r:embed="rId8" cstate="print"/>
          <a:srcRect/>
          <a:stretch>
            <a:fillRect/>
          </a:stretch>
        </p:blipFill>
        <p:spPr bwMode="auto">
          <a:xfrm>
            <a:off x="5629635" y="6286520"/>
            <a:ext cx="728315"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2"/>
          <p:cNvPicPr>
            <a:picLocks noChangeAspect="1" noChangeArrowheads="1"/>
          </p:cNvPicPr>
          <p:nvPr/>
        </p:nvPicPr>
        <p:blipFill>
          <a:blip r:embed="rId9" cstate="print"/>
          <a:srcRect r="11805"/>
          <a:stretch>
            <a:fillRect/>
          </a:stretch>
        </p:blipFill>
        <p:spPr bwMode="auto">
          <a:xfrm>
            <a:off x="6429388" y="6296400"/>
            <a:ext cx="714380"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364609" y="5795972"/>
            <a:ext cx="2262158" cy="369332"/>
          </a:xfrm>
          <a:prstGeom prst="rect">
            <a:avLst/>
          </a:prstGeom>
          <a:noFill/>
        </p:spPr>
        <p:txBody>
          <a:bodyPr wrap="none" rtlCol="0">
            <a:spAutoFit/>
          </a:bodyPr>
          <a:lstStyle/>
          <a:p>
            <a:r>
              <a:rPr lang="en-US" dirty="0" smtClean="0"/>
              <a:t>Participants in WP2:</a:t>
            </a:r>
            <a:endParaRPr lang="en-US" dirty="0"/>
          </a:p>
        </p:txBody>
      </p:sp>
      <p:pic>
        <p:nvPicPr>
          <p:cNvPr id="17" name="Picture 5"/>
          <p:cNvPicPr>
            <a:picLocks noChangeAspect="1" noChangeArrowheads="1"/>
          </p:cNvPicPr>
          <p:nvPr/>
        </p:nvPicPr>
        <p:blipFill>
          <a:blip r:embed="rId10" cstate="print"/>
          <a:srcRect/>
          <a:stretch>
            <a:fillRect/>
          </a:stretch>
        </p:blipFill>
        <p:spPr bwMode="auto">
          <a:xfrm>
            <a:off x="6588224" y="2924944"/>
            <a:ext cx="2423160" cy="2621280"/>
          </a:xfrm>
          <a:prstGeom prst="rect">
            <a:avLst/>
          </a:prstGeom>
          <a:noFill/>
          <a:ln w="9525">
            <a:noFill/>
            <a:miter lim="800000"/>
            <a:headEnd/>
            <a:tailEnd/>
          </a:ln>
          <a:effectLst/>
        </p:spPr>
      </p:pic>
      <p:sp>
        <p:nvSpPr>
          <p:cNvPr id="18" name="Oval 17"/>
          <p:cNvSpPr/>
          <p:nvPr/>
        </p:nvSpPr>
        <p:spPr>
          <a:xfrm>
            <a:off x="6573938" y="3997921"/>
            <a:ext cx="864096" cy="5760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1" nodeType="after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0" nodeType="afterEffect">
                                  <p:stCondLst>
                                    <p:cond delay="0"/>
                                  </p:stCondLst>
                                  <p:childTnLst>
                                    <p:anim calcmode="discrete" valueType="str">
                                      <p:cBhvr>
                                        <p:cTn id="9"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600200"/>
            <a:ext cx="8159824" cy="4525963"/>
          </a:xfrm>
        </p:spPr>
        <p:txBody>
          <a:bodyPr/>
          <a:lstStyle/>
          <a:p>
            <a:pPr algn="ctr">
              <a:buNone/>
            </a:pPr>
            <a:r>
              <a:rPr lang="de-DE" sz="3200" b="1" dirty="0" smtClean="0"/>
              <a:t>WP2: „Interconnection </a:t>
            </a:r>
            <a:r>
              <a:rPr lang="de-DE" sz="3200" b="1" dirty="0" err="1" smtClean="0"/>
              <a:t>Optimisation</a:t>
            </a:r>
            <a:r>
              <a:rPr lang="de-DE" sz="3200" b="1" dirty="0" smtClean="0"/>
              <a:t> </a:t>
            </a:r>
            <a:r>
              <a:rPr lang="de-DE" sz="3200" b="1" dirty="0" err="1" smtClean="0"/>
              <a:t>and</a:t>
            </a:r>
            <a:r>
              <a:rPr lang="de-DE" sz="3200" b="1" dirty="0" smtClean="0"/>
              <a:t> Power Plant System Services“</a:t>
            </a:r>
          </a:p>
          <a:p>
            <a:endParaRPr lang="de-DE" dirty="0" smtClean="0"/>
          </a:p>
          <a:p>
            <a:pPr>
              <a:buNone/>
            </a:pPr>
            <a:r>
              <a:rPr lang="de-DE" b="1" dirty="0" err="1" smtClean="0"/>
              <a:t>Objectives</a:t>
            </a:r>
            <a:r>
              <a:rPr lang="de-DE" b="1" dirty="0" smtClean="0"/>
              <a:t>:</a:t>
            </a:r>
          </a:p>
          <a:p>
            <a:pPr>
              <a:buNone/>
            </a:pPr>
            <a:endParaRPr lang="de-DE" b="1" dirty="0" smtClean="0"/>
          </a:p>
          <a:p>
            <a:pPr lvl="1">
              <a:buFont typeface="Arial" pitchFamily="34" charset="0"/>
              <a:buChar char="•"/>
            </a:pPr>
            <a:r>
              <a:rPr lang="en-US" dirty="0" smtClean="0"/>
              <a:t>to develop a </a:t>
            </a:r>
            <a:r>
              <a:rPr lang="en-US" b="1" dirty="0" smtClean="0"/>
              <a:t>design tool </a:t>
            </a:r>
            <a:r>
              <a:rPr lang="en-US" dirty="0" smtClean="0"/>
              <a:t>and </a:t>
            </a:r>
            <a:r>
              <a:rPr lang="en-US" b="1" dirty="0" smtClean="0"/>
              <a:t>procedure</a:t>
            </a:r>
            <a:r>
              <a:rPr lang="en-US" dirty="0" smtClean="0"/>
              <a:t> for the </a:t>
            </a:r>
            <a:r>
              <a:rPr lang="en-US" b="1" dirty="0" err="1" smtClean="0"/>
              <a:t>optimisation</a:t>
            </a:r>
            <a:r>
              <a:rPr lang="en-US" dirty="0" smtClean="0"/>
              <a:t> of the electrical design of offshore wind farm clusters…</a:t>
            </a:r>
          </a:p>
          <a:p>
            <a:pPr>
              <a:buFont typeface="Arial" pitchFamily="34" charset="0"/>
              <a:buChar char="•"/>
            </a:pPr>
            <a:endParaRPr lang="en-US" dirty="0" smtClean="0"/>
          </a:p>
          <a:p>
            <a:pPr lvl="1">
              <a:buFont typeface="Arial" pitchFamily="34" charset="0"/>
              <a:buChar char="•"/>
            </a:pPr>
            <a:r>
              <a:rPr lang="en-US" dirty="0" smtClean="0"/>
              <a:t>….including the provision of power plant system services by the cluster.</a:t>
            </a:r>
          </a:p>
          <a:p>
            <a:endParaRPr lang="en-US" dirty="0"/>
          </a:p>
        </p:txBody>
      </p:sp>
      <p:sp>
        <p:nvSpPr>
          <p:cNvPr id="5" name="Title 4"/>
          <p:cNvSpPr>
            <a:spLocks noGrp="1"/>
          </p:cNvSpPr>
          <p:nvPr>
            <p:ph type="title"/>
          </p:nvPr>
        </p:nvSpPr>
        <p:spPr/>
        <p:txBody>
          <a:bodyPr>
            <a:normAutofit fontScale="90000"/>
          </a:bodyPr>
          <a:lstStyle/>
          <a:p>
            <a:r>
              <a:rPr lang="en-US" sz="2900" dirty="0" smtClean="0"/>
              <a:t>WP2 :: Objectives</a:t>
            </a:r>
            <a:r>
              <a:rPr lang="en-US" dirty="0" smtClean="0"/>
              <a:t/>
            </a:r>
            <a:br>
              <a:rPr lang="en-US" dirty="0" smtClean="0"/>
            </a:br>
            <a:endParaRPr lang="en-US" dirty="0"/>
          </a:p>
        </p:txBody>
      </p:sp>
      <p:pic>
        <p:nvPicPr>
          <p:cNvPr id="4" name="Picture 3" descr="iwes"/>
          <p:cNvPicPr>
            <a:picLocks noChangeAspect="1" noChangeArrowheads="1"/>
          </p:cNvPicPr>
          <p:nvPr/>
        </p:nvPicPr>
        <p:blipFill>
          <a:blip r:embed="rId3" cstate="print"/>
          <a:srcRect/>
          <a:stretch>
            <a:fillRect/>
          </a:stretch>
        </p:blipFill>
        <p:spPr bwMode="auto">
          <a:xfrm>
            <a:off x="7254875" y="6297613"/>
            <a:ext cx="1417638" cy="38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
          <p:cNvPicPr>
            <a:picLocks noChangeAspect="1" noChangeArrowheads="1"/>
          </p:cNvPicPr>
          <p:nvPr/>
        </p:nvPicPr>
        <p:blipFill>
          <a:blip r:embed="rId4" cstate="print">
            <a:clrChange>
              <a:clrFrom>
                <a:srgbClr val="000000"/>
              </a:clrFrom>
              <a:clrTo>
                <a:srgbClr val="000000">
                  <a:alpha val="0"/>
                </a:srgbClr>
              </a:clrTo>
            </a:clrChange>
          </a:blip>
          <a:srcRect l="74145" r="5893"/>
          <a:stretch>
            <a:fillRect/>
          </a:stretch>
        </p:blipFill>
        <p:spPr bwMode="auto">
          <a:xfrm>
            <a:off x="428596" y="6296400"/>
            <a:ext cx="371130"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962010" y="6296400"/>
            <a:ext cx="146685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52" descr="logoEmpresa"/>
          <p:cNvPicPr>
            <a:picLocks noChangeAspect="1" noChangeArrowheads="1"/>
          </p:cNvPicPr>
          <p:nvPr/>
        </p:nvPicPr>
        <p:blipFill>
          <a:blip r:embed="rId6" cstate="print">
            <a:clrChange>
              <a:clrFrom>
                <a:srgbClr val="CCCCCC"/>
              </a:clrFrom>
              <a:clrTo>
                <a:srgbClr val="CCCCCC">
                  <a:alpha val="0"/>
                </a:srgbClr>
              </a:clrTo>
            </a:clrChange>
          </a:blip>
          <a:srcRect/>
          <a:stretch>
            <a:fillRect/>
          </a:stretch>
        </p:blipFill>
        <p:spPr bwMode="auto">
          <a:xfrm>
            <a:off x="2621542" y="6296400"/>
            <a:ext cx="2093334"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
          <p:cNvPicPr>
            <a:picLocks noChangeAspect="1" noChangeArrowheads="1"/>
          </p:cNvPicPr>
          <p:nvPr/>
        </p:nvPicPr>
        <p:blipFill>
          <a:blip r:embed="rId7" cstate="print"/>
          <a:srcRect/>
          <a:stretch>
            <a:fillRect/>
          </a:stretch>
        </p:blipFill>
        <p:spPr bwMode="auto">
          <a:xfrm>
            <a:off x="4900056" y="6296400"/>
            <a:ext cx="529200"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p:cNvPicPr>
            <a:picLocks noChangeAspect="1" noChangeArrowheads="1"/>
          </p:cNvPicPr>
          <p:nvPr/>
        </p:nvPicPr>
        <p:blipFill>
          <a:blip r:embed="rId8" cstate="print"/>
          <a:srcRect/>
          <a:stretch>
            <a:fillRect/>
          </a:stretch>
        </p:blipFill>
        <p:spPr bwMode="auto">
          <a:xfrm>
            <a:off x="5629635" y="6286520"/>
            <a:ext cx="728315"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p:cNvPicPr>
            <a:picLocks noChangeAspect="1" noChangeArrowheads="1"/>
          </p:cNvPicPr>
          <p:nvPr/>
        </p:nvPicPr>
        <p:blipFill>
          <a:blip r:embed="rId9" cstate="print"/>
          <a:srcRect r="11805"/>
          <a:stretch>
            <a:fillRect/>
          </a:stretch>
        </p:blipFill>
        <p:spPr bwMode="auto">
          <a:xfrm>
            <a:off x="6429388" y="6296400"/>
            <a:ext cx="714380" cy="38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40" y="1600200"/>
            <a:ext cx="7924800" cy="5069160"/>
          </a:xfrm>
        </p:spPr>
        <p:txBody>
          <a:bodyPr>
            <a:normAutofit/>
          </a:bodyPr>
          <a:lstStyle/>
          <a:p>
            <a:pPr>
              <a:buFont typeface="Arial" pitchFamily="34" charset="0"/>
              <a:buChar char="•"/>
            </a:pPr>
            <a:r>
              <a:rPr lang="en-US" b="1" dirty="0" err="1" smtClean="0"/>
              <a:t>CorWind</a:t>
            </a:r>
            <a:r>
              <a:rPr lang="en-US" b="1" dirty="0" smtClean="0"/>
              <a:t> </a:t>
            </a:r>
            <a:r>
              <a:rPr lang="en-US" dirty="0" smtClean="0"/>
              <a:t>model of DTU has the ability to:</a:t>
            </a:r>
          </a:p>
          <a:p>
            <a:pPr lvl="1">
              <a:buFont typeface="Arial" pitchFamily="34" charset="0"/>
              <a:buChar char="•"/>
            </a:pPr>
            <a:endParaRPr lang="en-US" dirty="0" smtClean="0"/>
          </a:p>
          <a:p>
            <a:pPr lvl="1">
              <a:buFont typeface="Arial" pitchFamily="34" charset="0"/>
              <a:buChar char="•"/>
            </a:pPr>
            <a:r>
              <a:rPr lang="en-US" dirty="0" smtClean="0"/>
              <a:t>quantify the wind power variability</a:t>
            </a:r>
            <a:br>
              <a:rPr lang="en-US" dirty="0" smtClean="0"/>
            </a:br>
            <a:r>
              <a:rPr lang="en-US" dirty="0" smtClean="0"/>
              <a:t>by simulating correlated wind speeds</a:t>
            </a:r>
            <a:br>
              <a:rPr lang="en-US" dirty="0" smtClean="0"/>
            </a:br>
            <a:r>
              <a:rPr lang="en-US" dirty="0" smtClean="0"/>
              <a:t>over a large geographical area,</a:t>
            </a:r>
            <a:br>
              <a:rPr lang="en-US" dirty="0" smtClean="0"/>
            </a:br>
            <a:r>
              <a:rPr lang="en-US" dirty="0" smtClean="0"/>
              <a:t>i.e. North Sea;</a:t>
            </a:r>
          </a:p>
          <a:p>
            <a:pPr lvl="1">
              <a:buFont typeface="Arial" pitchFamily="34" charset="0"/>
              <a:buChar char="•"/>
            </a:pPr>
            <a:r>
              <a:rPr lang="en-US" dirty="0" smtClean="0"/>
              <a:t>for large number of wind farms and</a:t>
            </a:r>
            <a:br>
              <a:rPr lang="en-US" dirty="0" smtClean="0"/>
            </a:br>
            <a:r>
              <a:rPr lang="en-US" dirty="0" smtClean="0"/>
              <a:t>with time steps down to one second;</a:t>
            </a:r>
          </a:p>
          <a:p>
            <a:pPr lvl="1">
              <a:buFont typeface="Arial" pitchFamily="34" charset="0"/>
              <a:buChar char="•"/>
            </a:pPr>
            <a:r>
              <a:rPr lang="en-US" dirty="0" smtClean="0"/>
              <a:t>the output can be wind speed and/or power (individual wind turbines, wind farm level or group of wind farms);</a:t>
            </a:r>
          </a:p>
          <a:p>
            <a:pPr lvl="1">
              <a:buFont typeface="Arial" pitchFamily="34" charset="0"/>
              <a:buChar char="•"/>
            </a:pPr>
            <a:r>
              <a:rPr lang="en-US" dirty="0" smtClean="0"/>
              <a:t>it uses as input climate data and simulates the stochastic variability inside the hour</a:t>
            </a:r>
            <a:r>
              <a:rPr lang="da-DK" dirty="0" smtClean="0"/>
              <a:t>.</a:t>
            </a:r>
            <a:endParaRPr lang="en-US" dirty="0" smtClean="0"/>
          </a:p>
          <a:p>
            <a:pPr>
              <a:buFont typeface="Arial" pitchFamily="34" charset="0"/>
              <a:buChar char="•"/>
            </a:pPr>
            <a:endParaRPr lang="en-US" dirty="0" smtClean="0"/>
          </a:p>
        </p:txBody>
      </p:sp>
      <p:sp>
        <p:nvSpPr>
          <p:cNvPr id="5" name="Title 4"/>
          <p:cNvSpPr>
            <a:spLocks noGrp="1"/>
          </p:cNvSpPr>
          <p:nvPr>
            <p:ph type="title"/>
          </p:nvPr>
        </p:nvSpPr>
        <p:spPr/>
        <p:txBody>
          <a:bodyPr>
            <a:normAutofit fontScale="90000"/>
          </a:bodyPr>
          <a:lstStyle/>
          <a:p>
            <a:r>
              <a:rPr lang="en-US" sz="2900" dirty="0" smtClean="0"/>
              <a:t>WP2 :: Models :: DTU :: </a:t>
            </a:r>
            <a:r>
              <a:rPr lang="en-US" sz="2900" dirty="0" err="1" smtClean="0"/>
              <a:t>CorWind</a:t>
            </a:r>
            <a:r>
              <a:rPr lang="en-US" dirty="0" smtClean="0"/>
              <a:t/>
            </a:r>
            <a:br>
              <a:rPr lang="en-US" dirty="0" smtClean="0"/>
            </a:br>
            <a:endParaRPr lang="en-US" dirty="0"/>
          </a:p>
        </p:txBody>
      </p:sp>
      <p:pic>
        <p:nvPicPr>
          <p:cNvPr id="24577" name="Picture 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499992" y="1052736"/>
            <a:ext cx="2505075" cy="523875"/>
          </a:xfrm>
          <a:prstGeom prst="rect">
            <a:avLst/>
          </a:prstGeom>
          <a:noFill/>
          <a:ln w="9525">
            <a:noFill/>
            <a:miter lim="800000"/>
            <a:headEnd/>
            <a:tailEnd/>
          </a:ln>
          <a:effectLst/>
        </p:spPr>
      </p:pic>
      <p:grpSp>
        <p:nvGrpSpPr>
          <p:cNvPr id="7" name="Group 6"/>
          <p:cNvGrpSpPr/>
          <p:nvPr/>
        </p:nvGrpSpPr>
        <p:grpSpPr>
          <a:xfrm>
            <a:off x="6084168" y="2224364"/>
            <a:ext cx="2664296" cy="2356764"/>
            <a:chOff x="1083359" y="657989"/>
            <a:chExt cx="5791949" cy="5123400"/>
          </a:xfrm>
        </p:grpSpPr>
        <p:pic>
          <p:nvPicPr>
            <p:cNvPr id="8" name="Picture 7" descr="WRF_topo_domain1.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474707" y="657989"/>
              <a:ext cx="5400601" cy="5123400"/>
            </a:xfrm>
            <a:prstGeom prst="rect">
              <a:avLst/>
            </a:prstGeom>
          </p:spPr>
        </p:pic>
        <p:sp>
          <p:nvSpPr>
            <p:cNvPr id="9" name="Rectangle 2"/>
            <p:cNvSpPr txBox="1">
              <a:spLocks noChangeArrowheads="1"/>
            </p:cNvSpPr>
            <p:nvPr/>
          </p:nvSpPr>
          <p:spPr bwMode="auto">
            <a:xfrm>
              <a:off x="1083359" y="1398293"/>
              <a:ext cx="3975046" cy="4286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1" i="0" u="none" strike="noStrike" kern="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Climate</a:t>
              </a:r>
              <a:r>
                <a:rPr kumimoji="0" lang="da-DK" sz="1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model resolution</a:t>
              </a:r>
              <a:endParaRPr kumimoji="0" lang="en-GB" sz="1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700808"/>
            <a:ext cx="8231832" cy="4425355"/>
          </a:xfrm>
        </p:spPr>
        <p:txBody>
          <a:bodyPr/>
          <a:lstStyle/>
          <a:p>
            <a:pPr>
              <a:buFont typeface="Arial" pitchFamily="34" charset="0"/>
              <a:buChar char="•"/>
            </a:pPr>
            <a:r>
              <a:rPr lang="en-GB" dirty="0" smtClean="0">
                <a:solidFill>
                  <a:schemeClr val="tx1"/>
                </a:solidFill>
              </a:rPr>
              <a:t>Tool to find optimal offshore grid expansions</a:t>
            </a:r>
          </a:p>
          <a:p>
            <a:pPr>
              <a:buFont typeface="Arial" pitchFamily="34" charset="0"/>
              <a:buChar char="•"/>
            </a:pPr>
            <a:r>
              <a:rPr lang="en-GB" dirty="0" smtClean="0">
                <a:solidFill>
                  <a:schemeClr val="tx1"/>
                </a:solidFill>
              </a:rPr>
              <a:t>Example – North Sea offshore grid:</a:t>
            </a:r>
            <a:endParaRPr lang="en-GB" dirty="0">
              <a:solidFill>
                <a:schemeClr val="tx1"/>
              </a:solidFill>
            </a:endParaRPr>
          </a:p>
        </p:txBody>
      </p:sp>
      <p:sp>
        <p:nvSpPr>
          <p:cNvPr id="18" name="Title 17"/>
          <p:cNvSpPr>
            <a:spLocks noGrp="1"/>
          </p:cNvSpPr>
          <p:nvPr>
            <p:ph type="title"/>
          </p:nvPr>
        </p:nvSpPr>
        <p:spPr/>
        <p:txBody>
          <a:bodyPr>
            <a:normAutofit fontScale="90000"/>
          </a:bodyPr>
          <a:lstStyle/>
          <a:p>
            <a:r>
              <a:rPr lang="en-US" sz="2900" dirty="0" smtClean="0"/>
              <a:t>WP2 :: Models :: SINTEF :: NET-OP</a:t>
            </a:r>
            <a:r>
              <a:rPr lang="en-US" dirty="0" smtClean="0"/>
              <a:t/>
            </a:r>
            <a:br>
              <a:rPr lang="en-US" dirty="0" smtClean="0"/>
            </a:br>
            <a:endParaRPr lang="en-US" dirty="0"/>
          </a:p>
        </p:txBody>
      </p:sp>
      <p:pic>
        <p:nvPicPr>
          <p:cNvPr id="5" name="Picture 90"/>
          <p:cNvPicPr>
            <a:picLocks noChangeAspect="1" noChangeArrowheads="1"/>
          </p:cNvPicPr>
          <p:nvPr/>
        </p:nvPicPr>
        <p:blipFill>
          <a:blip r:embed="rId3" cstate="print"/>
          <a:srcRect/>
          <a:stretch>
            <a:fillRect/>
          </a:stretch>
        </p:blipFill>
        <p:spPr bwMode="auto">
          <a:xfrm>
            <a:off x="4499992" y="3114032"/>
            <a:ext cx="3969486" cy="3843360"/>
          </a:xfrm>
          <a:prstGeom prst="rect">
            <a:avLst/>
          </a:prstGeom>
          <a:noFill/>
          <a:ln w="9525">
            <a:noFill/>
            <a:miter lim="800000"/>
            <a:headEnd/>
            <a:tailEnd/>
          </a:ln>
          <a:effectLst/>
        </p:spPr>
      </p:pic>
      <p:pic>
        <p:nvPicPr>
          <p:cNvPr id="6" name="Picture 7"/>
          <p:cNvPicPr>
            <a:picLocks noChangeAspect="1" noChangeArrowheads="1"/>
          </p:cNvPicPr>
          <p:nvPr/>
        </p:nvPicPr>
        <p:blipFill>
          <a:blip r:embed="rId4" cstate="print"/>
          <a:srcRect/>
          <a:stretch>
            <a:fillRect/>
          </a:stretch>
        </p:blipFill>
        <p:spPr bwMode="auto">
          <a:xfrm>
            <a:off x="683568" y="3114032"/>
            <a:ext cx="3969485" cy="3843360"/>
          </a:xfrm>
          <a:prstGeom prst="rect">
            <a:avLst/>
          </a:prstGeom>
          <a:noFill/>
          <a:ln w="9525">
            <a:noFill/>
            <a:miter lim="800000"/>
            <a:headEnd/>
            <a:tailEnd/>
          </a:ln>
          <a:effectLst/>
        </p:spPr>
      </p:pic>
      <p:sp>
        <p:nvSpPr>
          <p:cNvPr id="7" name="Right Arrow 6"/>
          <p:cNvSpPr/>
          <p:nvPr/>
        </p:nvSpPr>
        <p:spPr>
          <a:xfrm>
            <a:off x="4427984" y="4797152"/>
            <a:ext cx="360041" cy="4320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p:cNvGrpSpPr/>
          <p:nvPr/>
        </p:nvGrpSpPr>
        <p:grpSpPr>
          <a:xfrm>
            <a:off x="6530280" y="2232897"/>
            <a:ext cx="3082280" cy="1124095"/>
            <a:chOff x="6000760" y="1285860"/>
            <a:chExt cx="3082280" cy="1124095"/>
          </a:xfrm>
        </p:grpSpPr>
        <p:cxnSp>
          <p:nvCxnSpPr>
            <p:cNvPr id="9" name="Straight Connector 8"/>
            <p:cNvCxnSpPr/>
            <p:nvPr/>
          </p:nvCxnSpPr>
          <p:spPr>
            <a:xfrm>
              <a:off x="6000760" y="1714488"/>
              <a:ext cx="428628" cy="1588"/>
            </a:xfrm>
            <a:prstGeom prst="line">
              <a:avLst/>
            </a:prstGeom>
            <a:ln w="19050">
              <a:solidFill>
                <a:srgbClr val="00853F"/>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2264" y="1571612"/>
              <a:ext cx="2479753" cy="276999"/>
            </a:xfrm>
            <a:prstGeom prst="rect">
              <a:avLst/>
            </a:prstGeom>
            <a:noFill/>
          </p:spPr>
          <p:txBody>
            <a:bodyPr wrap="square" rtlCol="0">
              <a:spAutoFit/>
            </a:bodyPr>
            <a:lstStyle/>
            <a:p>
              <a:r>
                <a:rPr lang="en-GB" sz="1200" dirty="0" smtClean="0"/>
                <a:t>Allowed new connections</a:t>
              </a:r>
              <a:endParaRPr lang="en-GB" sz="1200" dirty="0"/>
            </a:p>
          </p:txBody>
        </p:sp>
        <p:cxnSp>
          <p:nvCxnSpPr>
            <p:cNvPr id="13" name="Straight Connector 12"/>
            <p:cNvCxnSpPr/>
            <p:nvPr/>
          </p:nvCxnSpPr>
          <p:spPr>
            <a:xfrm>
              <a:off x="6000760" y="1428736"/>
              <a:ext cx="428628" cy="1588"/>
            </a:xfrm>
            <a:prstGeom prst="line">
              <a:avLst/>
            </a:prstGeom>
            <a:ln w="19050">
              <a:solidFill>
                <a:srgbClr val="E31836"/>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72264" y="1285860"/>
              <a:ext cx="2479753" cy="276999"/>
            </a:xfrm>
            <a:prstGeom prst="rect">
              <a:avLst/>
            </a:prstGeom>
            <a:noFill/>
          </p:spPr>
          <p:txBody>
            <a:bodyPr wrap="square" rtlCol="0">
              <a:spAutoFit/>
            </a:bodyPr>
            <a:lstStyle/>
            <a:p>
              <a:r>
                <a:rPr lang="en-GB" sz="1200" dirty="0" smtClean="0"/>
                <a:t>Existing connections</a:t>
              </a:r>
              <a:endParaRPr lang="en-GB" sz="1200" dirty="0"/>
            </a:p>
          </p:txBody>
        </p:sp>
        <p:cxnSp>
          <p:nvCxnSpPr>
            <p:cNvPr id="15" name="Straight Connector 14"/>
            <p:cNvCxnSpPr/>
            <p:nvPr/>
          </p:nvCxnSpPr>
          <p:spPr>
            <a:xfrm>
              <a:off x="6000760" y="2000240"/>
              <a:ext cx="428628" cy="1588"/>
            </a:xfrm>
            <a:prstGeom prst="line">
              <a:avLst/>
            </a:prstGeom>
            <a:ln w="19050">
              <a:solidFill>
                <a:srgbClr val="00853F"/>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72264" y="1857364"/>
              <a:ext cx="2428891" cy="276999"/>
            </a:xfrm>
            <a:prstGeom prst="rect">
              <a:avLst/>
            </a:prstGeom>
            <a:noFill/>
          </p:spPr>
          <p:txBody>
            <a:bodyPr wrap="square" rtlCol="0">
              <a:spAutoFit/>
            </a:bodyPr>
            <a:lstStyle/>
            <a:p>
              <a:r>
                <a:rPr lang="en-GB" sz="1200" dirty="0" smtClean="0"/>
                <a:t>Optimal new connections</a:t>
              </a:r>
              <a:endParaRPr lang="en-GB" sz="1200" dirty="0"/>
            </a:p>
          </p:txBody>
        </p:sp>
        <p:sp>
          <p:nvSpPr>
            <p:cNvPr id="17" name="TextBox 16"/>
            <p:cNvSpPr txBox="1"/>
            <p:nvPr/>
          </p:nvSpPr>
          <p:spPr>
            <a:xfrm>
              <a:off x="6603287" y="2132956"/>
              <a:ext cx="2479753" cy="276999"/>
            </a:xfrm>
            <a:prstGeom prst="rect">
              <a:avLst/>
            </a:prstGeom>
            <a:noFill/>
          </p:spPr>
          <p:txBody>
            <a:bodyPr wrap="square" rtlCol="0">
              <a:spAutoFit/>
            </a:bodyPr>
            <a:lstStyle/>
            <a:p>
              <a:r>
                <a:rPr lang="en-GB" sz="1200" dirty="0" smtClean="0"/>
                <a:t>(capacity indicated)</a:t>
              </a:r>
              <a:endParaRPr lang="en-GB" sz="1200" dirty="0"/>
            </a:p>
          </p:txBody>
        </p:sp>
      </p:grpSp>
      <p:grpSp>
        <p:nvGrpSpPr>
          <p:cNvPr id="25" name="Group 24"/>
          <p:cNvGrpSpPr/>
          <p:nvPr/>
        </p:nvGrpSpPr>
        <p:grpSpPr>
          <a:xfrm>
            <a:off x="4716016" y="1052736"/>
            <a:ext cx="3440994" cy="385749"/>
            <a:chOff x="4716016" y="1052736"/>
            <a:chExt cx="3440994" cy="385749"/>
          </a:xfrm>
        </p:grpSpPr>
        <p:pic>
          <p:nvPicPr>
            <p:cNvPr id="21" name="Picture 1"/>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4716016" y="1052736"/>
              <a:ext cx="1466850" cy="304800"/>
            </a:xfrm>
            <a:prstGeom prst="rect">
              <a:avLst/>
            </a:prstGeom>
            <a:noFill/>
            <a:ln w="9525">
              <a:noFill/>
              <a:miter lim="800000"/>
              <a:headEnd/>
              <a:tailEnd/>
            </a:ln>
            <a:effectLst/>
          </p:spPr>
        </p:pic>
        <p:sp>
          <p:nvSpPr>
            <p:cNvPr id="22" name="Text Placeholder 3"/>
            <p:cNvSpPr txBox="1">
              <a:spLocks/>
            </p:cNvSpPr>
            <p:nvPr/>
          </p:nvSpPr>
          <p:spPr>
            <a:xfrm>
              <a:off x="6228184" y="1081311"/>
              <a:ext cx="1928826" cy="357174"/>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GB" sz="1400" b="0" i="0" u="none" strike="noStrike" kern="1200" cap="none" spc="0" normalizeH="0" baseline="0" noProof="0" dirty="0" smtClean="0">
                  <a:ln>
                    <a:noFill/>
                  </a:ln>
                  <a:solidFill>
                    <a:schemeClr val="tx1"/>
                  </a:solidFill>
                  <a:effectLst/>
                  <a:uLnTx/>
                  <a:uFillTx/>
                  <a:latin typeface="Franklin Gothic Book"/>
                  <a:ea typeface="+mn-ea"/>
                  <a:cs typeface="Franklin Gothic Book"/>
                </a:rPr>
                <a:t>Energy Research</a:t>
              </a:r>
              <a:endParaRPr kumimoji="0" lang="en-GB" sz="1400" b="0" i="0" u="none" strike="noStrike" kern="1200" cap="none" spc="0" normalizeH="0" baseline="0" noProof="0" dirty="0">
                <a:ln>
                  <a:noFill/>
                </a:ln>
                <a:solidFill>
                  <a:schemeClr val="tx1"/>
                </a:solidFill>
                <a:effectLst/>
                <a:uLnTx/>
                <a:uFillTx/>
                <a:latin typeface="Franklin Gothic Book"/>
                <a:ea typeface="+mn-ea"/>
                <a:cs typeface="Franklin Gothic Book"/>
              </a:endParaRPr>
            </a:p>
          </p:txBody>
        </p:sp>
      </p:grpSp>
    </p:spTree>
    <p:extLst>
      <p:ext uri="{BB962C8B-B14F-4D97-AF65-F5344CB8AC3E}">
        <p14:creationId xmlns="" xmlns:p14="http://schemas.microsoft.com/office/powerpoint/2010/main" val="2211796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4"/>
          <p:cNvGrpSpPr>
            <a:grpSpLocks/>
          </p:cNvGrpSpPr>
          <p:nvPr/>
        </p:nvGrpSpPr>
        <p:grpSpPr bwMode="auto">
          <a:xfrm>
            <a:off x="1114454" y="1681435"/>
            <a:ext cx="7515225" cy="4987925"/>
            <a:chOff x="777" y="1071"/>
            <a:chExt cx="4734" cy="3142"/>
          </a:xfrm>
        </p:grpSpPr>
        <p:sp>
          <p:nvSpPr>
            <p:cNvPr id="12" name="Freeform 7"/>
            <p:cNvSpPr>
              <a:spLocks/>
            </p:cNvSpPr>
            <p:nvPr/>
          </p:nvSpPr>
          <p:spPr bwMode="auto">
            <a:xfrm>
              <a:off x="3134" y="2931"/>
              <a:ext cx="1180" cy="604"/>
            </a:xfrm>
            <a:custGeom>
              <a:avLst/>
              <a:gdLst>
                <a:gd name="T0" fmla="*/ 930 w 1180"/>
                <a:gd name="T1" fmla="*/ 0 h 604"/>
                <a:gd name="T2" fmla="*/ 0 w 1180"/>
                <a:gd name="T3" fmla="*/ 816 h 604"/>
                <a:gd name="T4" fmla="*/ 0 60000 65536"/>
                <a:gd name="T5" fmla="*/ 0 60000 65536"/>
              </a:gdLst>
              <a:ahLst/>
              <a:cxnLst>
                <a:cxn ang="T4">
                  <a:pos x="T0" y="T1"/>
                </a:cxn>
                <a:cxn ang="T5">
                  <a:pos x="T2" y="T3"/>
                </a:cxn>
              </a:cxnLst>
              <a:rect l="0" t="0" r="r" b="b"/>
              <a:pathLst>
                <a:path w="1180" h="604">
                  <a:moveTo>
                    <a:pt x="1180" y="604"/>
                  </a:moveTo>
                  <a:lnTo>
                    <a:pt x="0" y="0"/>
                  </a:lnTo>
                </a:path>
              </a:pathLst>
            </a:custGeom>
            <a:noFill/>
            <a:ln w="9525">
              <a:solidFill>
                <a:schemeClr val="tx1"/>
              </a:solidFill>
              <a:round/>
              <a:headEnd type="triangle" w="med" len="med"/>
              <a:tailEnd type="none" w="med" len="med"/>
            </a:ln>
            <a:effectLst/>
          </p:spPr>
          <p:txBody>
            <a:bodyPr wrap="none" anchor="ctr"/>
            <a:lstStyle/>
            <a:p>
              <a:endParaRPr lang="en-US"/>
            </a:p>
          </p:txBody>
        </p:sp>
        <p:sp>
          <p:nvSpPr>
            <p:cNvPr id="13" name="Text Box 8"/>
            <p:cNvSpPr txBox="1">
              <a:spLocks noChangeArrowheads="1"/>
            </p:cNvSpPr>
            <p:nvPr/>
          </p:nvSpPr>
          <p:spPr bwMode="auto">
            <a:xfrm>
              <a:off x="4412" y="3484"/>
              <a:ext cx="1024" cy="442"/>
            </a:xfrm>
            <a:prstGeom prst="rect">
              <a:avLst/>
            </a:prstGeom>
            <a:noFill/>
            <a:ln w="9525">
              <a:noFill/>
              <a:miter lim="800000"/>
              <a:headEnd/>
              <a:tailEnd/>
            </a:ln>
            <a:effectLst/>
          </p:spPr>
          <p:txBody>
            <a:bodyPr wrap="none">
              <a:spAutoFit/>
            </a:bodyPr>
            <a:lstStyle/>
            <a:p>
              <a:pPr algn="ctr"/>
              <a:r>
                <a:rPr lang="en-GB" sz="1000" dirty="0">
                  <a:latin typeface="Verdana" pitchFamily="34" charset="0"/>
                </a:rPr>
                <a:t>Autoregressive Models</a:t>
              </a:r>
            </a:p>
            <a:p>
              <a:pPr algn="ctr"/>
              <a:r>
                <a:rPr lang="en-GB" sz="1000" dirty="0">
                  <a:latin typeface="Verdana" pitchFamily="34" charset="0"/>
                </a:rPr>
                <a:t>Fuzzy Logic</a:t>
              </a:r>
            </a:p>
            <a:p>
              <a:pPr algn="ctr"/>
              <a:r>
                <a:rPr lang="en-GB" sz="1000" dirty="0">
                  <a:latin typeface="Verdana" pitchFamily="34" charset="0"/>
                </a:rPr>
                <a:t>Neural Nets</a:t>
              </a:r>
            </a:p>
            <a:p>
              <a:pPr algn="ctr"/>
              <a:r>
                <a:rPr lang="en-GB" sz="1000" dirty="0">
                  <a:latin typeface="Verdana" pitchFamily="34" charset="0"/>
                </a:rPr>
                <a:t>etc.</a:t>
              </a:r>
            </a:p>
          </p:txBody>
        </p:sp>
        <p:sp>
          <p:nvSpPr>
            <p:cNvPr id="14" name="Oval 9"/>
            <p:cNvSpPr>
              <a:spLocks noChangeArrowheads="1"/>
            </p:cNvSpPr>
            <p:nvPr/>
          </p:nvSpPr>
          <p:spPr bwMode="auto">
            <a:xfrm>
              <a:off x="4293" y="3198"/>
              <a:ext cx="1218" cy="912"/>
            </a:xfrm>
            <a:prstGeom prst="ellipse">
              <a:avLst/>
            </a:prstGeom>
            <a:noFill/>
            <a:ln w="9525">
              <a:solidFill>
                <a:schemeClr val="tx1"/>
              </a:solidFill>
              <a:round/>
              <a:headEnd/>
              <a:tailEnd/>
            </a:ln>
            <a:effectLst/>
          </p:spPr>
          <p:txBody>
            <a:bodyPr wrap="none" anchor="ctr"/>
            <a:lstStyle/>
            <a:p>
              <a:endParaRPr lang="en-GB"/>
            </a:p>
          </p:txBody>
        </p:sp>
        <p:sp>
          <p:nvSpPr>
            <p:cNvPr id="15" name="Line 10"/>
            <p:cNvSpPr>
              <a:spLocks noChangeShapeType="1"/>
            </p:cNvSpPr>
            <p:nvPr/>
          </p:nvSpPr>
          <p:spPr bwMode="auto">
            <a:xfrm flipH="1">
              <a:off x="2661" y="3361"/>
              <a:ext cx="360" cy="310"/>
            </a:xfrm>
            <a:prstGeom prst="line">
              <a:avLst/>
            </a:prstGeom>
            <a:noFill/>
            <a:ln w="9525">
              <a:solidFill>
                <a:srgbClr val="000000"/>
              </a:solidFill>
              <a:round/>
              <a:headEnd/>
              <a:tailEnd type="triangle" w="med" len="med"/>
            </a:ln>
          </p:spPr>
          <p:txBody>
            <a:bodyPr/>
            <a:lstStyle/>
            <a:p>
              <a:endParaRPr lang="en-US"/>
            </a:p>
          </p:txBody>
        </p:sp>
        <p:sp>
          <p:nvSpPr>
            <p:cNvPr id="16" name="Freeform 11"/>
            <p:cNvSpPr>
              <a:spLocks/>
            </p:cNvSpPr>
            <p:nvPr/>
          </p:nvSpPr>
          <p:spPr bwMode="auto">
            <a:xfrm>
              <a:off x="1612" y="3394"/>
              <a:ext cx="719" cy="277"/>
            </a:xfrm>
            <a:custGeom>
              <a:avLst/>
              <a:gdLst>
                <a:gd name="T0" fmla="*/ 0 w 719"/>
                <a:gd name="T1" fmla="*/ 0 h 277"/>
                <a:gd name="T2" fmla="*/ 719 w 719"/>
                <a:gd name="T3" fmla="*/ 277 h 277"/>
                <a:gd name="T4" fmla="*/ 0 60000 65536"/>
                <a:gd name="T5" fmla="*/ 0 60000 65536"/>
              </a:gdLst>
              <a:ahLst/>
              <a:cxnLst>
                <a:cxn ang="T4">
                  <a:pos x="T0" y="T1"/>
                </a:cxn>
                <a:cxn ang="T5">
                  <a:pos x="T2" y="T3"/>
                </a:cxn>
              </a:cxnLst>
              <a:rect l="0" t="0" r="r" b="b"/>
              <a:pathLst>
                <a:path w="719" h="277">
                  <a:moveTo>
                    <a:pt x="0" y="0"/>
                  </a:moveTo>
                  <a:lnTo>
                    <a:pt x="719" y="277"/>
                  </a:lnTo>
                </a:path>
              </a:pathLst>
            </a:custGeom>
            <a:noFill/>
            <a:ln w="9525">
              <a:solidFill>
                <a:srgbClr val="000000"/>
              </a:solidFill>
              <a:round/>
              <a:headEnd/>
              <a:tailEnd type="triangle" w="med" len="med"/>
            </a:ln>
          </p:spPr>
          <p:txBody>
            <a:bodyPr/>
            <a:lstStyle/>
            <a:p>
              <a:endParaRPr lang="en-US"/>
            </a:p>
          </p:txBody>
        </p:sp>
        <p:sp>
          <p:nvSpPr>
            <p:cNvPr id="17" name="Line 12"/>
            <p:cNvSpPr>
              <a:spLocks noChangeShapeType="1"/>
            </p:cNvSpPr>
            <p:nvPr/>
          </p:nvSpPr>
          <p:spPr bwMode="auto">
            <a:xfrm>
              <a:off x="2488" y="3903"/>
              <a:ext cx="0" cy="155"/>
            </a:xfrm>
            <a:prstGeom prst="line">
              <a:avLst/>
            </a:prstGeom>
            <a:noFill/>
            <a:ln w="9525">
              <a:solidFill>
                <a:srgbClr val="000000"/>
              </a:solidFill>
              <a:round/>
              <a:headEnd/>
              <a:tailEnd type="triangle" w="med" len="med"/>
            </a:ln>
          </p:spPr>
          <p:txBody>
            <a:bodyPr/>
            <a:lstStyle/>
            <a:p>
              <a:endParaRPr lang="en-US"/>
            </a:p>
          </p:txBody>
        </p:sp>
        <p:sp>
          <p:nvSpPr>
            <p:cNvPr id="18" name="Text Box 13"/>
            <p:cNvSpPr txBox="1">
              <a:spLocks noChangeArrowheads="1"/>
            </p:cNvSpPr>
            <p:nvPr/>
          </p:nvSpPr>
          <p:spPr bwMode="auto">
            <a:xfrm>
              <a:off x="1698" y="4063"/>
              <a:ext cx="1584" cy="150"/>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Final Prediction and Confidence Band</a:t>
              </a:r>
            </a:p>
          </p:txBody>
        </p:sp>
        <p:sp>
          <p:nvSpPr>
            <p:cNvPr id="19" name="Text Box 14"/>
            <p:cNvSpPr txBox="1">
              <a:spLocks noChangeArrowheads="1"/>
            </p:cNvSpPr>
            <p:nvPr/>
          </p:nvSpPr>
          <p:spPr bwMode="auto">
            <a:xfrm>
              <a:off x="2200" y="3676"/>
              <a:ext cx="576" cy="236"/>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Advanced Integration</a:t>
              </a:r>
            </a:p>
          </p:txBody>
        </p:sp>
        <p:sp>
          <p:nvSpPr>
            <p:cNvPr id="20" name="Line 15"/>
            <p:cNvSpPr>
              <a:spLocks noChangeShapeType="1"/>
            </p:cNvSpPr>
            <p:nvPr/>
          </p:nvSpPr>
          <p:spPr bwMode="auto">
            <a:xfrm>
              <a:off x="1645" y="3018"/>
              <a:ext cx="1" cy="155"/>
            </a:xfrm>
            <a:prstGeom prst="line">
              <a:avLst/>
            </a:prstGeom>
            <a:noFill/>
            <a:ln w="9525">
              <a:solidFill>
                <a:srgbClr val="000000"/>
              </a:solidFill>
              <a:round/>
              <a:headEnd/>
              <a:tailEnd type="triangle" w="med" len="med"/>
            </a:ln>
          </p:spPr>
          <p:txBody>
            <a:bodyPr/>
            <a:lstStyle/>
            <a:p>
              <a:endParaRPr lang="en-US"/>
            </a:p>
          </p:txBody>
        </p:sp>
        <p:sp>
          <p:nvSpPr>
            <p:cNvPr id="21" name="Text Box 16"/>
            <p:cNvSpPr txBox="1">
              <a:spLocks noChangeArrowheads="1"/>
            </p:cNvSpPr>
            <p:nvPr/>
          </p:nvSpPr>
          <p:spPr bwMode="auto">
            <a:xfrm>
              <a:off x="1358" y="3172"/>
              <a:ext cx="576" cy="236"/>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Wind Farm Output</a:t>
              </a:r>
            </a:p>
          </p:txBody>
        </p:sp>
        <p:sp>
          <p:nvSpPr>
            <p:cNvPr id="22" name="Line 17"/>
            <p:cNvSpPr>
              <a:spLocks noChangeShapeType="1"/>
            </p:cNvSpPr>
            <p:nvPr/>
          </p:nvSpPr>
          <p:spPr bwMode="auto">
            <a:xfrm>
              <a:off x="1645" y="2529"/>
              <a:ext cx="1" cy="155"/>
            </a:xfrm>
            <a:prstGeom prst="line">
              <a:avLst/>
            </a:prstGeom>
            <a:noFill/>
            <a:ln w="9525">
              <a:solidFill>
                <a:srgbClr val="000000"/>
              </a:solidFill>
              <a:round/>
              <a:headEnd/>
              <a:tailEnd type="triangle" w="med" len="med"/>
            </a:ln>
          </p:spPr>
          <p:txBody>
            <a:bodyPr/>
            <a:lstStyle/>
            <a:p>
              <a:endParaRPr lang="en-US"/>
            </a:p>
          </p:txBody>
        </p:sp>
        <p:sp>
          <p:nvSpPr>
            <p:cNvPr id="23" name="Text Box 18"/>
            <p:cNvSpPr txBox="1">
              <a:spLocks noChangeArrowheads="1"/>
            </p:cNvSpPr>
            <p:nvPr/>
          </p:nvSpPr>
          <p:spPr bwMode="auto">
            <a:xfrm>
              <a:off x="1361" y="2314"/>
              <a:ext cx="569" cy="236"/>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Advanced</a:t>
              </a:r>
            </a:p>
            <a:p>
              <a:pPr algn="ctr"/>
              <a:r>
                <a:rPr lang="en-GB" sz="900">
                  <a:solidFill>
                    <a:schemeClr val="bg1"/>
                  </a:solidFill>
                  <a:latin typeface="Verdana" pitchFamily="34" charset="0"/>
                </a:rPr>
                <a:t>MOS</a:t>
              </a:r>
            </a:p>
          </p:txBody>
        </p:sp>
        <p:sp>
          <p:nvSpPr>
            <p:cNvPr id="24" name="Text Box 19"/>
            <p:cNvSpPr txBox="1">
              <a:spLocks noChangeArrowheads="1"/>
            </p:cNvSpPr>
            <p:nvPr/>
          </p:nvSpPr>
          <p:spPr bwMode="auto">
            <a:xfrm>
              <a:off x="1358" y="2689"/>
              <a:ext cx="576" cy="322"/>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Power Curve Modelling</a:t>
              </a:r>
            </a:p>
          </p:txBody>
        </p:sp>
        <p:sp>
          <p:nvSpPr>
            <p:cNvPr id="25" name="Line 20"/>
            <p:cNvSpPr>
              <a:spLocks noChangeShapeType="1"/>
            </p:cNvSpPr>
            <p:nvPr/>
          </p:nvSpPr>
          <p:spPr bwMode="auto">
            <a:xfrm>
              <a:off x="1645" y="2165"/>
              <a:ext cx="1" cy="155"/>
            </a:xfrm>
            <a:prstGeom prst="line">
              <a:avLst/>
            </a:prstGeom>
            <a:noFill/>
            <a:ln w="9525">
              <a:solidFill>
                <a:srgbClr val="000000"/>
              </a:solidFill>
              <a:round/>
              <a:headEnd/>
              <a:tailEnd type="triangle" w="med" len="med"/>
            </a:ln>
          </p:spPr>
          <p:txBody>
            <a:bodyPr/>
            <a:lstStyle/>
            <a:p>
              <a:endParaRPr lang="en-US"/>
            </a:p>
          </p:txBody>
        </p:sp>
        <p:sp>
          <p:nvSpPr>
            <p:cNvPr id="26" name="Freeform 21"/>
            <p:cNvSpPr>
              <a:spLocks/>
            </p:cNvSpPr>
            <p:nvPr/>
          </p:nvSpPr>
          <p:spPr bwMode="auto">
            <a:xfrm>
              <a:off x="2020" y="1334"/>
              <a:ext cx="1" cy="240"/>
            </a:xfrm>
            <a:custGeom>
              <a:avLst/>
              <a:gdLst>
                <a:gd name="T0" fmla="*/ 0 w 1"/>
                <a:gd name="T1" fmla="*/ 0 h 240"/>
                <a:gd name="T2" fmla="*/ 1 w 1"/>
                <a:gd name="T3" fmla="*/ 240 h 240"/>
                <a:gd name="T4" fmla="*/ 0 60000 65536"/>
                <a:gd name="T5" fmla="*/ 0 60000 65536"/>
              </a:gdLst>
              <a:ahLst/>
              <a:cxnLst>
                <a:cxn ang="T4">
                  <a:pos x="T0" y="T1"/>
                </a:cxn>
                <a:cxn ang="T5">
                  <a:pos x="T2" y="T3"/>
                </a:cxn>
              </a:cxnLst>
              <a:rect l="0" t="0" r="r" b="b"/>
              <a:pathLst>
                <a:path w="1" h="240">
                  <a:moveTo>
                    <a:pt x="0" y="0"/>
                  </a:moveTo>
                  <a:lnTo>
                    <a:pt x="1" y="240"/>
                  </a:lnTo>
                </a:path>
              </a:pathLst>
            </a:custGeom>
            <a:noFill/>
            <a:ln w="9525">
              <a:solidFill>
                <a:srgbClr val="000000"/>
              </a:solidFill>
              <a:round/>
              <a:headEnd/>
              <a:tailEnd type="triangle" w="med" len="med"/>
            </a:ln>
          </p:spPr>
          <p:txBody>
            <a:bodyPr/>
            <a:lstStyle/>
            <a:p>
              <a:endParaRPr lang="en-US"/>
            </a:p>
          </p:txBody>
        </p:sp>
        <p:sp>
          <p:nvSpPr>
            <p:cNvPr id="27" name="Text Box 22"/>
            <p:cNvSpPr txBox="1">
              <a:spLocks noChangeArrowheads="1"/>
            </p:cNvSpPr>
            <p:nvPr/>
          </p:nvSpPr>
          <p:spPr bwMode="auto">
            <a:xfrm>
              <a:off x="950" y="1928"/>
              <a:ext cx="1391" cy="236"/>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Microscale Modelling: </a:t>
              </a:r>
            </a:p>
            <a:p>
              <a:pPr algn="ctr"/>
              <a:r>
                <a:rPr lang="en-GB" sz="900">
                  <a:solidFill>
                    <a:schemeClr val="bg1"/>
                  </a:solidFill>
                  <a:latin typeface="Verdana" pitchFamily="34" charset="0"/>
                </a:rPr>
                <a:t>Orography, Roughness, Obstacles</a:t>
              </a:r>
            </a:p>
          </p:txBody>
        </p:sp>
        <p:grpSp>
          <p:nvGrpSpPr>
            <p:cNvPr id="28" name="Group 23"/>
            <p:cNvGrpSpPr>
              <a:grpSpLocks/>
            </p:cNvGrpSpPr>
            <p:nvPr/>
          </p:nvGrpSpPr>
          <p:grpSpPr bwMode="auto">
            <a:xfrm>
              <a:off x="2672" y="2386"/>
              <a:ext cx="1295" cy="1023"/>
              <a:chOff x="6605" y="5626"/>
              <a:chExt cx="3238" cy="2558"/>
            </a:xfrm>
          </p:grpSpPr>
          <p:sp>
            <p:nvSpPr>
              <p:cNvPr id="41" name="Text Box 24"/>
              <p:cNvSpPr txBox="1">
                <a:spLocks noChangeArrowheads="1"/>
              </p:cNvSpPr>
              <p:nvPr/>
            </p:nvSpPr>
            <p:spPr bwMode="auto">
              <a:xfrm>
                <a:off x="6635" y="7594"/>
                <a:ext cx="1440" cy="590"/>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Wind Farm Output</a:t>
                </a:r>
              </a:p>
            </p:txBody>
          </p:sp>
          <p:sp>
            <p:nvSpPr>
              <p:cNvPr id="42" name="Line 25"/>
              <p:cNvSpPr>
                <a:spLocks noChangeShapeType="1"/>
              </p:cNvSpPr>
              <p:nvPr/>
            </p:nvSpPr>
            <p:spPr bwMode="auto">
              <a:xfrm>
                <a:off x="7355" y="7209"/>
                <a:ext cx="1" cy="387"/>
              </a:xfrm>
              <a:prstGeom prst="line">
                <a:avLst/>
              </a:prstGeom>
              <a:noFill/>
              <a:ln w="9525">
                <a:solidFill>
                  <a:srgbClr val="000000"/>
                </a:solidFill>
                <a:round/>
                <a:headEnd/>
                <a:tailEnd type="triangle" w="med" len="med"/>
              </a:ln>
            </p:spPr>
            <p:txBody>
              <a:bodyPr/>
              <a:lstStyle/>
              <a:p>
                <a:endParaRPr lang="en-US"/>
              </a:p>
            </p:txBody>
          </p:sp>
          <p:sp>
            <p:nvSpPr>
              <p:cNvPr id="43" name="Line 26"/>
              <p:cNvSpPr>
                <a:spLocks noChangeShapeType="1"/>
              </p:cNvSpPr>
              <p:nvPr/>
            </p:nvSpPr>
            <p:spPr bwMode="auto">
              <a:xfrm>
                <a:off x="7360" y="6209"/>
                <a:ext cx="1" cy="387"/>
              </a:xfrm>
              <a:prstGeom prst="line">
                <a:avLst/>
              </a:prstGeom>
              <a:noFill/>
              <a:ln w="9525">
                <a:solidFill>
                  <a:srgbClr val="000000"/>
                </a:solidFill>
                <a:round/>
                <a:headEnd/>
                <a:tailEnd type="triangle" w="med" len="med"/>
              </a:ln>
            </p:spPr>
            <p:txBody>
              <a:bodyPr/>
              <a:lstStyle/>
              <a:p>
                <a:endParaRPr lang="en-US"/>
              </a:p>
            </p:txBody>
          </p:sp>
          <p:sp>
            <p:nvSpPr>
              <p:cNvPr id="44" name="Text Box 27"/>
              <p:cNvSpPr txBox="1">
                <a:spLocks noChangeArrowheads="1"/>
              </p:cNvSpPr>
              <p:nvPr/>
            </p:nvSpPr>
            <p:spPr bwMode="auto">
              <a:xfrm>
                <a:off x="6605" y="5626"/>
                <a:ext cx="1513" cy="590"/>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On-line</a:t>
                </a:r>
              </a:p>
              <a:p>
                <a:pPr algn="ctr"/>
                <a:r>
                  <a:rPr lang="en-GB" sz="900">
                    <a:solidFill>
                      <a:schemeClr val="bg1"/>
                    </a:solidFill>
                    <a:latin typeface="Verdana" pitchFamily="34" charset="0"/>
                  </a:rPr>
                  <a:t>Data</a:t>
                </a:r>
              </a:p>
            </p:txBody>
          </p:sp>
          <p:sp>
            <p:nvSpPr>
              <p:cNvPr id="45" name="Text Box 28"/>
              <p:cNvSpPr txBox="1">
                <a:spLocks noChangeArrowheads="1"/>
              </p:cNvSpPr>
              <p:nvPr/>
            </p:nvSpPr>
            <p:spPr bwMode="auto">
              <a:xfrm>
                <a:off x="6640" y="6609"/>
                <a:ext cx="1440" cy="590"/>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Statistical Model</a:t>
                </a:r>
              </a:p>
            </p:txBody>
          </p:sp>
          <p:sp>
            <p:nvSpPr>
              <p:cNvPr id="46" name="Text Box 29"/>
              <p:cNvSpPr txBox="1">
                <a:spLocks noChangeArrowheads="1"/>
              </p:cNvSpPr>
              <p:nvPr/>
            </p:nvSpPr>
            <p:spPr bwMode="auto">
              <a:xfrm>
                <a:off x="8420" y="6596"/>
                <a:ext cx="1423" cy="590"/>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Exogenous Variables</a:t>
                </a:r>
              </a:p>
            </p:txBody>
          </p:sp>
          <p:sp>
            <p:nvSpPr>
              <p:cNvPr id="47" name="Line 30"/>
              <p:cNvSpPr>
                <a:spLocks noChangeShapeType="1"/>
              </p:cNvSpPr>
              <p:nvPr/>
            </p:nvSpPr>
            <p:spPr bwMode="auto">
              <a:xfrm flipH="1">
                <a:off x="8063" y="6905"/>
                <a:ext cx="360" cy="1"/>
              </a:xfrm>
              <a:prstGeom prst="line">
                <a:avLst/>
              </a:prstGeom>
              <a:noFill/>
              <a:ln w="9525">
                <a:solidFill>
                  <a:srgbClr val="000000"/>
                </a:solidFill>
                <a:round/>
                <a:headEnd/>
                <a:tailEnd type="triangle" w="med" len="med"/>
              </a:ln>
            </p:spPr>
            <p:txBody>
              <a:bodyPr/>
              <a:lstStyle/>
              <a:p>
                <a:endParaRPr lang="en-US"/>
              </a:p>
            </p:txBody>
          </p:sp>
        </p:grpSp>
        <p:sp>
          <p:nvSpPr>
            <p:cNvPr id="29" name="Rectangle 31"/>
            <p:cNvSpPr>
              <a:spLocks noChangeArrowheads="1"/>
            </p:cNvSpPr>
            <p:nvPr/>
          </p:nvSpPr>
          <p:spPr bwMode="auto">
            <a:xfrm>
              <a:off x="777" y="1071"/>
              <a:ext cx="1656" cy="2464"/>
            </a:xfrm>
            <a:prstGeom prst="rect">
              <a:avLst/>
            </a:prstGeom>
            <a:noFill/>
            <a:ln w="9525">
              <a:solidFill>
                <a:srgbClr val="000000"/>
              </a:solidFill>
              <a:prstDash val="dash"/>
              <a:miter lim="800000"/>
              <a:headEnd/>
              <a:tailEnd/>
            </a:ln>
          </p:spPr>
          <p:txBody>
            <a:bodyPr/>
            <a:lstStyle/>
            <a:p>
              <a:endParaRPr lang="en-GB"/>
            </a:p>
          </p:txBody>
        </p:sp>
        <p:sp>
          <p:nvSpPr>
            <p:cNvPr id="30" name="Rectangle 32"/>
            <p:cNvSpPr>
              <a:spLocks noChangeArrowheads="1"/>
            </p:cNvSpPr>
            <p:nvPr/>
          </p:nvSpPr>
          <p:spPr bwMode="auto">
            <a:xfrm>
              <a:off x="2613" y="2296"/>
              <a:ext cx="1440" cy="1236"/>
            </a:xfrm>
            <a:prstGeom prst="rect">
              <a:avLst/>
            </a:prstGeom>
            <a:noFill/>
            <a:ln w="9525">
              <a:solidFill>
                <a:srgbClr val="000000"/>
              </a:solidFill>
              <a:prstDash val="dash"/>
              <a:miter lim="800000"/>
              <a:headEnd/>
              <a:tailEnd/>
            </a:ln>
          </p:spPr>
          <p:txBody>
            <a:bodyPr/>
            <a:lstStyle/>
            <a:p>
              <a:endParaRPr lang="en-GB"/>
            </a:p>
          </p:txBody>
        </p:sp>
        <p:grpSp>
          <p:nvGrpSpPr>
            <p:cNvPr id="31" name="Group 33"/>
            <p:cNvGrpSpPr>
              <a:grpSpLocks/>
            </p:cNvGrpSpPr>
            <p:nvPr/>
          </p:nvGrpSpPr>
          <p:grpSpPr bwMode="auto">
            <a:xfrm>
              <a:off x="777" y="3389"/>
              <a:ext cx="3294" cy="145"/>
              <a:chOff x="1863" y="8135"/>
              <a:chExt cx="8235" cy="362"/>
            </a:xfrm>
          </p:grpSpPr>
          <p:sp>
            <p:nvSpPr>
              <p:cNvPr id="39" name="Text Box 34"/>
              <p:cNvSpPr txBox="1">
                <a:spLocks noChangeArrowheads="1"/>
              </p:cNvSpPr>
              <p:nvPr/>
            </p:nvSpPr>
            <p:spPr bwMode="auto">
              <a:xfrm>
                <a:off x="8118" y="8137"/>
                <a:ext cx="1980" cy="360"/>
              </a:xfrm>
              <a:prstGeom prst="rect">
                <a:avLst/>
              </a:prstGeom>
              <a:noFill/>
              <a:ln w="9525">
                <a:noFill/>
                <a:miter lim="800000"/>
                <a:headEnd/>
                <a:tailEnd/>
              </a:ln>
            </p:spPr>
            <p:txBody>
              <a:bodyPr>
                <a:spAutoFit/>
              </a:bodyPr>
              <a:lstStyle/>
              <a:p>
                <a:r>
                  <a:rPr lang="en-GB" sz="900" b="1">
                    <a:latin typeface="Verdana" pitchFamily="34" charset="0"/>
                  </a:rPr>
                  <a:t>Statistical</a:t>
                </a:r>
                <a:endParaRPr lang="en-GB" sz="900">
                  <a:latin typeface="Verdana" pitchFamily="34" charset="0"/>
                </a:endParaRPr>
              </a:p>
            </p:txBody>
          </p:sp>
          <p:sp>
            <p:nvSpPr>
              <p:cNvPr id="40" name="Text Box 35"/>
              <p:cNvSpPr txBox="1">
                <a:spLocks noChangeArrowheads="1"/>
              </p:cNvSpPr>
              <p:nvPr/>
            </p:nvSpPr>
            <p:spPr bwMode="auto">
              <a:xfrm>
                <a:off x="1863" y="8135"/>
                <a:ext cx="1440" cy="360"/>
              </a:xfrm>
              <a:prstGeom prst="rect">
                <a:avLst/>
              </a:prstGeom>
              <a:noFill/>
              <a:ln w="9525">
                <a:noFill/>
                <a:miter lim="800000"/>
                <a:headEnd/>
                <a:tailEnd/>
              </a:ln>
            </p:spPr>
            <p:txBody>
              <a:bodyPr>
                <a:spAutoFit/>
              </a:bodyPr>
              <a:lstStyle/>
              <a:p>
                <a:pPr algn="l"/>
                <a:r>
                  <a:rPr lang="en-GB" sz="900" b="1">
                    <a:latin typeface="Verdana" pitchFamily="34" charset="0"/>
                  </a:rPr>
                  <a:t>Dynamical</a:t>
                </a:r>
                <a:endParaRPr lang="en-GB" sz="900">
                  <a:latin typeface="Verdana" pitchFamily="34" charset="0"/>
                </a:endParaRPr>
              </a:p>
            </p:txBody>
          </p:sp>
        </p:grpSp>
        <p:sp>
          <p:nvSpPr>
            <p:cNvPr id="32" name="Line 36"/>
            <p:cNvSpPr>
              <a:spLocks noChangeShapeType="1"/>
            </p:cNvSpPr>
            <p:nvPr/>
          </p:nvSpPr>
          <p:spPr bwMode="auto">
            <a:xfrm>
              <a:off x="2021" y="1772"/>
              <a:ext cx="1" cy="155"/>
            </a:xfrm>
            <a:prstGeom prst="line">
              <a:avLst/>
            </a:prstGeom>
            <a:noFill/>
            <a:ln w="9525">
              <a:solidFill>
                <a:srgbClr val="000000"/>
              </a:solidFill>
              <a:round/>
              <a:headEnd/>
              <a:tailEnd type="triangle" w="med" len="med"/>
            </a:ln>
          </p:spPr>
          <p:txBody>
            <a:bodyPr/>
            <a:lstStyle/>
            <a:p>
              <a:endParaRPr lang="en-US"/>
            </a:p>
          </p:txBody>
        </p:sp>
        <p:sp>
          <p:nvSpPr>
            <p:cNvPr id="33" name="Text Box 37"/>
            <p:cNvSpPr txBox="1">
              <a:spLocks noChangeArrowheads="1"/>
            </p:cNvSpPr>
            <p:nvPr/>
          </p:nvSpPr>
          <p:spPr bwMode="auto">
            <a:xfrm>
              <a:off x="1733" y="1576"/>
              <a:ext cx="576" cy="236"/>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Mesoscale: WRF</a:t>
              </a:r>
            </a:p>
          </p:txBody>
        </p:sp>
        <p:sp>
          <p:nvSpPr>
            <p:cNvPr id="34" name="Line 38"/>
            <p:cNvSpPr>
              <a:spLocks noChangeShapeType="1"/>
            </p:cNvSpPr>
            <p:nvPr/>
          </p:nvSpPr>
          <p:spPr bwMode="auto">
            <a:xfrm>
              <a:off x="1222" y="1401"/>
              <a:ext cx="1" cy="155"/>
            </a:xfrm>
            <a:prstGeom prst="line">
              <a:avLst/>
            </a:prstGeom>
            <a:noFill/>
            <a:ln w="9525">
              <a:solidFill>
                <a:srgbClr val="000000"/>
              </a:solidFill>
              <a:round/>
              <a:headEnd/>
              <a:tailEnd type="triangle" w="med" len="med"/>
            </a:ln>
          </p:spPr>
          <p:txBody>
            <a:bodyPr/>
            <a:lstStyle/>
            <a:p>
              <a:endParaRPr lang="en-US"/>
            </a:p>
          </p:txBody>
        </p:sp>
        <p:sp>
          <p:nvSpPr>
            <p:cNvPr id="35" name="Line 39"/>
            <p:cNvSpPr>
              <a:spLocks noChangeShapeType="1"/>
            </p:cNvSpPr>
            <p:nvPr/>
          </p:nvSpPr>
          <p:spPr bwMode="auto">
            <a:xfrm>
              <a:off x="1235" y="1772"/>
              <a:ext cx="1" cy="155"/>
            </a:xfrm>
            <a:prstGeom prst="line">
              <a:avLst/>
            </a:prstGeom>
            <a:noFill/>
            <a:ln w="9525">
              <a:solidFill>
                <a:srgbClr val="000000"/>
              </a:solidFill>
              <a:round/>
              <a:headEnd/>
              <a:tailEnd type="triangle" w="med" len="med"/>
            </a:ln>
          </p:spPr>
          <p:txBody>
            <a:bodyPr/>
            <a:lstStyle/>
            <a:p>
              <a:endParaRPr lang="en-US"/>
            </a:p>
          </p:txBody>
        </p:sp>
        <p:sp>
          <p:nvSpPr>
            <p:cNvPr id="36" name="Text Box 40"/>
            <p:cNvSpPr txBox="1">
              <a:spLocks noChangeArrowheads="1"/>
            </p:cNvSpPr>
            <p:nvPr/>
          </p:nvSpPr>
          <p:spPr bwMode="auto">
            <a:xfrm>
              <a:off x="893" y="1563"/>
              <a:ext cx="680" cy="236"/>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PBL</a:t>
              </a:r>
            </a:p>
            <a:p>
              <a:pPr algn="ctr"/>
              <a:r>
                <a:rPr lang="en-GB" sz="900">
                  <a:solidFill>
                    <a:schemeClr val="bg1"/>
                  </a:solidFill>
                  <a:latin typeface="Verdana" pitchFamily="34" charset="0"/>
                </a:rPr>
                <a:t>modelling</a:t>
              </a:r>
            </a:p>
          </p:txBody>
        </p:sp>
        <p:sp>
          <p:nvSpPr>
            <p:cNvPr id="37" name="Text Box 41"/>
            <p:cNvSpPr txBox="1">
              <a:spLocks noChangeArrowheads="1"/>
            </p:cNvSpPr>
            <p:nvPr/>
          </p:nvSpPr>
          <p:spPr bwMode="auto">
            <a:xfrm>
              <a:off x="950" y="1199"/>
              <a:ext cx="1373" cy="236"/>
            </a:xfrm>
            <a:prstGeom prst="rect">
              <a:avLst/>
            </a:prstGeom>
            <a:solidFill>
              <a:schemeClr val="accent2"/>
            </a:solidFill>
            <a:ln w="9525">
              <a:solidFill>
                <a:srgbClr val="000000"/>
              </a:solidFill>
              <a:miter lim="800000"/>
              <a:headEnd/>
              <a:tailEnd/>
            </a:ln>
          </p:spPr>
          <p:txBody>
            <a:bodyPr>
              <a:spAutoFit/>
            </a:bodyPr>
            <a:lstStyle/>
            <a:p>
              <a:pPr algn="ctr"/>
              <a:r>
                <a:rPr lang="en-GB" sz="900">
                  <a:solidFill>
                    <a:schemeClr val="bg1"/>
                  </a:solidFill>
                  <a:latin typeface="Verdana" pitchFamily="34" charset="0"/>
                </a:rPr>
                <a:t>GCM</a:t>
              </a:r>
            </a:p>
            <a:p>
              <a:pPr algn="ctr"/>
              <a:r>
                <a:rPr lang="en-GB" sz="900">
                  <a:solidFill>
                    <a:schemeClr val="bg1"/>
                  </a:solidFill>
                  <a:latin typeface="Verdana" pitchFamily="34" charset="0"/>
                </a:rPr>
                <a:t>LAM</a:t>
              </a:r>
            </a:p>
          </p:txBody>
        </p:sp>
        <p:sp>
          <p:nvSpPr>
            <p:cNvPr id="38" name="Line 42"/>
            <p:cNvSpPr>
              <a:spLocks noChangeShapeType="1"/>
            </p:cNvSpPr>
            <p:nvPr/>
          </p:nvSpPr>
          <p:spPr bwMode="auto">
            <a:xfrm>
              <a:off x="2426" y="2944"/>
              <a:ext cx="192" cy="0"/>
            </a:xfrm>
            <a:prstGeom prst="line">
              <a:avLst/>
            </a:prstGeom>
            <a:noFill/>
            <a:ln w="9525">
              <a:solidFill>
                <a:schemeClr val="tx1"/>
              </a:solidFill>
              <a:round/>
              <a:headEnd type="triangle" w="med" len="med"/>
              <a:tailEnd type="triangle" w="med" len="med"/>
            </a:ln>
            <a:effectLst/>
          </p:spPr>
          <p:txBody>
            <a:bodyPr/>
            <a:lstStyle/>
            <a:p>
              <a:endParaRPr lang="en-US"/>
            </a:p>
          </p:txBody>
        </p:sp>
      </p:grpSp>
      <p:sp>
        <p:nvSpPr>
          <p:cNvPr id="48" name="Text Box 71"/>
          <p:cNvSpPr txBox="1">
            <a:spLocks noChangeArrowheads="1"/>
          </p:cNvSpPr>
          <p:nvPr/>
        </p:nvSpPr>
        <p:spPr bwMode="auto">
          <a:xfrm>
            <a:off x="4499992" y="2587501"/>
            <a:ext cx="3744871" cy="738664"/>
          </a:xfrm>
          <a:prstGeom prst="rect">
            <a:avLst/>
          </a:prstGeom>
          <a:noFill/>
          <a:ln w="9525">
            <a:noFill/>
            <a:miter lim="800000"/>
            <a:headEnd/>
            <a:tailEnd/>
          </a:ln>
          <a:effectLst/>
        </p:spPr>
        <p:txBody>
          <a:bodyPr wrap="none">
            <a:spAutoFit/>
          </a:bodyPr>
          <a:lstStyle/>
          <a:p>
            <a:pPr algn="ctr"/>
            <a:r>
              <a:rPr lang="en-GB" sz="1400" dirty="0">
                <a:latin typeface="Franklin Gothic Book" pitchFamily="34" charset="0"/>
              </a:rPr>
              <a:t>Integration between</a:t>
            </a:r>
            <a:br>
              <a:rPr lang="en-GB" sz="1400" dirty="0">
                <a:latin typeface="Franklin Gothic Book" pitchFamily="34" charset="0"/>
              </a:rPr>
            </a:br>
            <a:r>
              <a:rPr lang="en-GB" sz="1400" dirty="0">
                <a:latin typeface="Franklin Gothic Book" pitchFamily="34" charset="0"/>
              </a:rPr>
              <a:t>Dynamical Model (NWP based approach) and</a:t>
            </a:r>
          </a:p>
          <a:p>
            <a:pPr algn="ctr"/>
            <a:r>
              <a:rPr lang="en-GB" sz="1400" dirty="0">
                <a:latin typeface="Franklin Gothic Book" pitchFamily="34" charset="0"/>
              </a:rPr>
              <a:t>Statistical Model (Time Series based approach)</a:t>
            </a:r>
          </a:p>
        </p:txBody>
      </p:sp>
      <p:sp>
        <p:nvSpPr>
          <p:cNvPr id="49" name="Text Box 72"/>
          <p:cNvSpPr txBox="1">
            <a:spLocks noChangeArrowheads="1"/>
          </p:cNvSpPr>
          <p:nvPr/>
        </p:nvSpPr>
        <p:spPr bwMode="auto">
          <a:xfrm>
            <a:off x="284191" y="6313760"/>
            <a:ext cx="1728788" cy="214313"/>
          </a:xfrm>
          <a:prstGeom prst="rect">
            <a:avLst/>
          </a:prstGeom>
          <a:noFill/>
          <a:ln w="9525">
            <a:noFill/>
            <a:miter lim="800000"/>
            <a:headEnd/>
            <a:tailEnd/>
          </a:ln>
          <a:effectLst/>
        </p:spPr>
        <p:txBody>
          <a:bodyPr wrap="none">
            <a:spAutoFit/>
          </a:bodyPr>
          <a:lstStyle/>
          <a:p>
            <a:pPr algn="ctr"/>
            <a:r>
              <a:rPr lang="en-GB" sz="800">
                <a:latin typeface="Verdana" pitchFamily="34" charset="0"/>
              </a:rPr>
              <a:t>by CIEMAT/Global Forecasters</a:t>
            </a:r>
          </a:p>
        </p:txBody>
      </p:sp>
      <p:sp>
        <p:nvSpPr>
          <p:cNvPr id="50" name="Rectangle 3"/>
          <p:cNvSpPr>
            <a:spLocks noChangeArrowheads="1"/>
          </p:cNvSpPr>
          <p:nvPr/>
        </p:nvSpPr>
        <p:spPr bwMode="auto">
          <a:xfrm>
            <a:off x="5189892" y="2184539"/>
            <a:ext cx="2365071" cy="369332"/>
          </a:xfrm>
          <a:prstGeom prst="rect">
            <a:avLst/>
          </a:prstGeom>
          <a:noFill/>
          <a:ln w="9525">
            <a:noFill/>
            <a:miter lim="800000"/>
            <a:headEnd/>
            <a:tailEnd/>
          </a:ln>
        </p:spPr>
        <p:txBody>
          <a:bodyPr wrap="none">
            <a:spAutoFit/>
          </a:bodyPr>
          <a:lstStyle/>
          <a:p>
            <a:pPr algn="l"/>
            <a:r>
              <a:rPr lang="en-GB" b="1" dirty="0">
                <a:latin typeface="Franklin Gothic Book" pitchFamily="34" charset="0"/>
              </a:rPr>
              <a:t>Wind Power Prediction</a:t>
            </a:r>
          </a:p>
        </p:txBody>
      </p:sp>
      <p:sp>
        <p:nvSpPr>
          <p:cNvPr id="51" name="Rectangle 4"/>
          <p:cNvSpPr>
            <a:spLocks noChangeArrowheads="1"/>
          </p:cNvSpPr>
          <p:nvPr/>
        </p:nvSpPr>
        <p:spPr bwMode="auto">
          <a:xfrm>
            <a:off x="4644037" y="1844824"/>
            <a:ext cx="3456780" cy="276999"/>
          </a:xfrm>
          <a:prstGeom prst="rect">
            <a:avLst/>
          </a:prstGeom>
          <a:noFill/>
          <a:ln w="9525">
            <a:noFill/>
            <a:miter lim="800000"/>
            <a:headEnd/>
            <a:tailEnd/>
          </a:ln>
        </p:spPr>
        <p:txBody>
          <a:bodyPr wrap="none">
            <a:spAutoFit/>
          </a:bodyPr>
          <a:lstStyle/>
          <a:p>
            <a:pPr algn="l"/>
            <a:r>
              <a:rPr lang="en-GB" sz="1200" b="1" dirty="0" smtClean="0">
                <a:latin typeface="Franklin Gothic Book" pitchFamily="34" charset="0"/>
              </a:rPr>
              <a:t>Expertise </a:t>
            </a:r>
            <a:r>
              <a:rPr lang="en-GB" sz="1200" b="1" dirty="0">
                <a:latin typeface="Franklin Gothic Book" pitchFamily="34" charset="0"/>
              </a:rPr>
              <a:t>on Short- and Very Short-term Prediction</a:t>
            </a:r>
          </a:p>
        </p:txBody>
      </p:sp>
      <p:sp>
        <p:nvSpPr>
          <p:cNvPr id="52" name="Title 51"/>
          <p:cNvSpPr>
            <a:spLocks noGrp="1"/>
          </p:cNvSpPr>
          <p:nvPr>
            <p:ph type="title"/>
          </p:nvPr>
        </p:nvSpPr>
        <p:spPr/>
        <p:txBody>
          <a:bodyPr>
            <a:normAutofit fontScale="90000"/>
          </a:bodyPr>
          <a:lstStyle/>
          <a:p>
            <a:r>
              <a:rPr lang="en-US" sz="2900" dirty="0" smtClean="0"/>
              <a:t>WP2 :: Models :: CIEMAT :: Integrated models</a:t>
            </a:r>
            <a:r>
              <a:rPr lang="en-US" dirty="0" smtClean="0"/>
              <a:t/>
            </a:r>
            <a:br>
              <a:rPr lang="en-US" dirty="0" smtClean="0"/>
            </a:br>
            <a:endParaRPr lang="en-US" dirty="0"/>
          </a:p>
        </p:txBody>
      </p:sp>
      <p:pic>
        <p:nvPicPr>
          <p:cNvPr id="57" name="Picture 52" descr="logoEmpresa"/>
          <p:cNvPicPr>
            <a:picLocks noChangeAspect="1" noChangeArrowheads="1"/>
          </p:cNvPicPr>
          <p:nvPr/>
        </p:nvPicPr>
        <p:blipFill>
          <a:blip r:embed="rId3" cstate="print"/>
          <a:srcRect/>
          <a:stretch>
            <a:fillRect/>
          </a:stretch>
        </p:blipFill>
        <p:spPr bwMode="auto">
          <a:xfrm>
            <a:off x="4716016" y="1052736"/>
            <a:ext cx="2470150" cy="45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48"/>
          <p:cNvSpPr txBox="1">
            <a:spLocks/>
          </p:cNvSpPr>
          <p:nvPr/>
        </p:nvSpPr>
        <p:spPr bwMode="auto">
          <a:xfrm>
            <a:off x="964240" y="1267930"/>
            <a:ext cx="7536850" cy="49292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a:spcAft>
                <a:spcPct val="40000"/>
              </a:spcAft>
              <a:buClr>
                <a:schemeClr val="tx2"/>
              </a:buClr>
              <a:buFont typeface="Arial" charset="0"/>
              <a:buChar char="•"/>
            </a:pPr>
            <a:endParaRPr lang="de-DE" sz="2000" dirty="0" smtClean="0">
              <a:latin typeface="+mj-lt"/>
            </a:endParaRPr>
          </a:p>
          <a:p>
            <a:pPr marL="342900" indent="-342900">
              <a:spcAft>
                <a:spcPct val="40000"/>
              </a:spcAft>
              <a:buClr>
                <a:schemeClr val="tx2"/>
              </a:buClr>
              <a:buFont typeface="Arial" charset="0"/>
              <a:buChar char="•"/>
            </a:pPr>
            <a:endParaRPr lang="en-US" sz="2000" dirty="0" smtClean="0">
              <a:latin typeface="+mj-lt"/>
            </a:endParaRPr>
          </a:p>
          <a:p>
            <a:pPr marL="342900" indent="-342900">
              <a:spcAft>
                <a:spcPct val="40000"/>
              </a:spcAft>
              <a:buClr>
                <a:schemeClr val="tx2"/>
              </a:buClr>
              <a:buFont typeface="Arial" charset="0"/>
              <a:buChar char="•"/>
            </a:pPr>
            <a:endParaRPr lang="de-DE" sz="2000" dirty="0" smtClean="0">
              <a:latin typeface="+mj-lt"/>
            </a:endParaRPr>
          </a:p>
          <a:p>
            <a:pPr marL="342900" indent="-342900">
              <a:spcAft>
                <a:spcPct val="40000"/>
              </a:spcAft>
              <a:buClr>
                <a:schemeClr val="tx2"/>
              </a:buClr>
            </a:pPr>
            <a:endParaRPr lang="de-DE" sz="2000" dirty="0" smtClean="0">
              <a:latin typeface="+mj-lt"/>
            </a:endParaRPr>
          </a:p>
          <a:p>
            <a:pPr marL="342900" marR="0" lvl="0" indent="-342900" algn="l" defTabSz="914400" rtl="0" eaLnBrk="1" fontAlgn="base" latinLnBrk="0" hangingPunct="1">
              <a:lnSpc>
                <a:spcPct val="100000"/>
              </a:lnSpc>
              <a:spcBef>
                <a:spcPct val="0"/>
              </a:spcBef>
              <a:spcAft>
                <a:spcPct val="40000"/>
              </a:spcAft>
              <a:buClr>
                <a:schemeClr val="tx2"/>
              </a:buClr>
              <a:buSzTx/>
              <a:tabLst/>
              <a:defRPr/>
            </a:pPr>
            <a:endParaRPr kumimoji="0" lang="de-DE" sz="2000" i="0" u="none" strike="noStrike" kern="0" cap="none" spc="0" normalizeH="0" baseline="0" noProof="0" dirty="0" smtClean="0">
              <a:ln>
                <a:noFill/>
              </a:ln>
              <a:solidFill>
                <a:schemeClr val="tx1"/>
              </a:solidFill>
              <a:effectLst/>
              <a:uLnTx/>
              <a:uFillTx/>
              <a:latin typeface="+mj-lt"/>
              <a:ea typeface="+mn-ea"/>
              <a:cs typeface="+mn-cs"/>
            </a:endParaRPr>
          </a:p>
          <a:p>
            <a:pPr marL="342900" marR="0" lvl="0" indent="-342900" algn="l" defTabSz="914400" rtl="0" eaLnBrk="1" fontAlgn="base" latinLnBrk="0" hangingPunct="1">
              <a:lnSpc>
                <a:spcPct val="100000"/>
              </a:lnSpc>
              <a:spcBef>
                <a:spcPct val="0"/>
              </a:spcBef>
              <a:spcAft>
                <a:spcPct val="40000"/>
              </a:spcAft>
              <a:buClr>
                <a:schemeClr val="tx2"/>
              </a:buClr>
              <a:buSzTx/>
              <a:buFont typeface="Arial" charset="0"/>
              <a:buChar char="•"/>
              <a:tabLst/>
              <a:defRPr/>
            </a:pPr>
            <a:endParaRPr kumimoji="0" lang="de-DE" sz="2000" i="0" u="none" strike="noStrike" kern="0" cap="none" spc="0" normalizeH="0" baseline="0" noProof="0" dirty="0" smtClean="0">
              <a:ln>
                <a:noFill/>
              </a:ln>
              <a:solidFill>
                <a:schemeClr val="tx1"/>
              </a:solidFill>
              <a:effectLst/>
              <a:uLnTx/>
              <a:uFillTx/>
              <a:latin typeface="+mj-lt"/>
              <a:ea typeface="+mn-ea"/>
              <a:cs typeface="+mn-cs"/>
            </a:endParaRPr>
          </a:p>
        </p:txBody>
      </p:sp>
      <p:sp>
        <p:nvSpPr>
          <p:cNvPr id="5" name="Content Placeholder 4"/>
          <p:cNvSpPr>
            <a:spLocks noGrp="1"/>
          </p:cNvSpPr>
          <p:nvPr>
            <p:ph idx="1"/>
          </p:nvPr>
        </p:nvSpPr>
        <p:spPr>
          <a:xfrm>
            <a:off x="395536" y="1600200"/>
            <a:ext cx="4824536" cy="4781128"/>
          </a:xfrm>
        </p:spPr>
        <p:txBody>
          <a:bodyPr>
            <a:normAutofit fontScale="85000" lnSpcReduction="20000"/>
          </a:bodyPr>
          <a:lstStyle/>
          <a:p>
            <a:pPr>
              <a:buFont typeface="Wingdings" pitchFamily="2" charset="2"/>
              <a:buChar char="§"/>
            </a:pPr>
            <a:r>
              <a:rPr lang="en-US" dirty="0" smtClean="0"/>
              <a:t>Wind Cluster Management System.</a:t>
            </a:r>
          </a:p>
          <a:p>
            <a:pPr>
              <a:buNone/>
            </a:pPr>
            <a:endParaRPr lang="en-US" dirty="0" smtClean="0"/>
          </a:p>
          <a:p>
            <a:pPr>
              <a:buFont typeface="Wingdings" pitchFamily="2" charset="2"/>
              <a:buChar char="§"/>
            </a:pPr>
            <a:r>
              <a:rPr lang="en-US" dirty="0" smtClean="0"/>
              <a:t>Grid calculations, weather forecast processing, set points for wind farms.</a:t>
            </a:r>
          </a:p>
          <a:p>
            <a:pPr>
              <a:buFont typeface="Wingdings" pitchFamily="2" charset="2"/>
              <a:buChar char="§"/>
            </a:pPr>
            <a:endParaRPr lang="en-US" dirty="0" smtClean="0"/>
          </a:p>
          <a:p>
            <a:pPr>
              <a:buFont typeface="Wingdings" pitchFamily="2" charset="2"/>
              <a:buChar char="§"/>
            </a:pPr>
            <a:r>
              <a:rPr lang="en-US" dirty="0" smtClean="0"/>
              <a:t>Applications: frequency control, active and reactive power control, reserve provision.</a:t>
            </a:r>
          </a:p>
          <a:p>
            <a:pPr>
              <a:buNone/>
            </a:pPr>
            <a:endParaRPr lang="en-US" dirty="0" smtClean="0"/>
          </a:p>
          <a:p>
            <a:pPr>
              <a:buNone/>
            </a:pPr>
            <a:endParaRPr lang="en-US" dirty="0" smtClean="0"/>
          </a:p>
          <a:p>
            <a:pPr>
              <a:buNone/>
            </a:pPr>
            <a:endParaRPr lang="en-US" dirty="0" smtClean="0"/>
          </a:p>
          <a:p>
            <a:pPr>
              <a:buFont typeface="Wingdings" pitchFamily="2" charset="2"/>
              <a:buChar char="§"/>
            </a:pPr>
            <a:r>
              <a:rPr lang="en-US" b="1" dirty="0" smtClean="0"/>
              <a:t>Into EERA-DTOC scope: </a:t>
            </a:r>
          </a:p>
          <a:p>
            <a:pPr lvl="2">
              <a:buFont typeface="Wingdings" pitchFamily="2" charset="2"/>
              <a:buChar char="§"/>
            </a:pPr>
            <a:r>
              <a:rPr lang="en-US" dirty="0" smtClean="0"/>
              <a:t>State-of-the-art electrical models for cluster operation in WP2;</a:t>
            </a:r>
          </a:p>
          <a:p>
            <a:pPr lvl="2">
              <a:buFont typeface="Wingdings" pitchFamily="2" charset="2"/>
              <a:buChar char="§"/>
            </a:pPr>
            <a:r>
              <a:rPr lang="en-US" dirty="0" smtClean="0"/>
              <a:t>Re-development required </a:t>
            </a:r>
            <a:r>
              <a:rPr lang="en-US" dirty="0" smtClean="0">
                <a:sym typeface="Wingdings" pitchFamily="2" charset="2"/>
              </a:rPr>
              <a:t></a:t>
            </a:r>
            <a:r>
              <a:rPr lang="en-US" dirty="0" smtClean="0"/>
              <a:t> Become into a simulation tool.</a:t>
            </a:r>
          </a:p>
        </p:txBody>
      </p:sp>
      <p:sp>
        <p:nvSpPr>
          <p:cNvPr id="4" name="Title 3"/>
          <p:cNvSpPr>
            <a:spLocks noGrp="1"/>
          </p:cNvSpPr>
          <p:nvPr>
            <p:ph type="title"/>
          </p:nvPr>
        </p:nvSpPr>
        <p:spPr/>
        <p:txBody>
          <a:bodyPr>
            <a:normAutofit fontScale="90000"/>
          </a:bodyPr>
          <a:lstStyle/>
          <a:p>
            <a:r>
              <a:rPr lang="en-US" sz="2900" dirty="0" smtClean="0"/>
              <a:t>WP2 :: Models :: IWES :: WCMS</a:t>
            </a:r>
            <a:r>
              <a:rPr lang="en-US" dirty="0" smtClean="0"/>
              <a:t/>
            </a:r>
            <a:br>
              <a:rPr lang="en-US" dirty="0" smtClean="0"/>
            </a:br>
            <a:endParaRPr lang="en-US" dirty="0"/>
          </a:p>
        </p:txBody>
      </p:sp>
      <p:pic>
        <p:nvPicPr>
          <p:cNvPr id="7" name="Picture 6" descr="iwes"/>
          <p:cNvPicPr>
            <a:picLocks noChangeAspect="1" noChangeArrowheads="1"/>
          </p:cNvPicPr>
          <p:nvPr/>
        </p:nvPicPr>
        <p:blipFill>
          <a:blip r:embed="rId2" cstate="print"/>
          <a:srcRect/>
          <a:stretch>
            <a:fillRect/>
          </a:stretch>
        </p:blipFill>
        <p:spPr bwMode="auto">
          <a:xfrm>
            <a:off x="5220072" y="1052736"/>
            <a:ext cx="1417638" cy="387350"/>
          </a:xfrm>
          <a:prstGeom prst="rect">
            <a:avLst/>
          </a:prstGeom>
          <a:noFill/>
          <a:ln w="9525">
            <a:noFill/>
            <a:miter lim="800000"/>
            <a:headEnd/>
            <a:tailEnd/>
          </a:ln>
        </p:spPr>
      </p:pic>
      <p:grpSp>
        <p:nvGrpSpPr>
          <p:cNvPr id="64" name="Group 63"/>
          <p:cNvGrpSpPr/>
          <p:nvPr/>
        </p:nvGrpSpPr>
        <p:grpSpPr>
          <a:xfrm>
            <a:off x="5161854" y="1836735"/>
            <a:ext cx="3802634" cy="4400577"/>
            <a:chOff x="2012973" y="142852"/>
            <a:chExt cx="5070179" cy="5867436"/>
          </a:xfrm>
        </p:grpSpPr>
        <p:sp>
          <p:nvSpPr>
            <p:cNvPr id="9" name="Cube 8"/>
            <p:cNvSpPr/>
            <p:nvPr/>
          </p:nvSpPr>
          <p:spPr>
            <a:xfrm>
              <a:off x="2971823" y="1157264"/>
              <a:ext cx="3090862" cy="642938"/>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b="1" dirty="0">
                  <a:solidFill>
                    <a:schemeClr val="tx1"/>
                  </a:solidFill>
                </a:rPr>
                <a:t>Cluster control </a:t>
              </a:r>
              <a:endParaRPr lang="en-US" sz="900" b="1" dirty="0">
                <a:solidFill>
                  <a:schemeClr val="tx1"/>
                </a:solidFill>
              </a:endParaRPr>
            </a:p>
          </p:txBody>
        </p:sp>
        <p:grpSp>
          <p:nvGrpSpPr>
            <p:cNvPr id="11" name="Group 66"/>
            <p:cNvGrpSpPr>
              <a:grpSpLocks/>
            </p:cNvGrpSpPr>
            <p:nvPr/>
          </p:nvGrpSpPr>
          <p:grpSpPr bwMode="auto">
            <a:xfrm>
              <a:off x="2976585" y="785789"/>
              <a:ext cx="3050449" cy="490538"/>
              <a:chOff x="1485900" y="857250"/>
              <a:chExt cx="3050449" cy="490538"/>
            </a:xfrm>
          </p:grpSpPr>
          <p:sp>
            <p:nvSpPr>
              <p:cNvPr id="12" name="Cube 11"/>
              <p:cNvSpPr/>
              <p:nvPr/>
            </p:nvSpPr>
            <p:spPr>
              <a:xfrm>
                <a:off x="1485900" y="857250"/>
                <a:ext cx="800100" cy="490538"/>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rPr>
                  <a:t>Control </a:t>
                </a:r>
              </a:p>
              <a:p>
                <a:pPr algn="ctr">
                  <a:defRPr/>
                </a:pPr>
                <a:r>
                  <a:rPr lang="en-US" sz="600" dirty="0">
                    <a:solidFill>
                      <a:schemeClr val="tx1"/>
                    </a:solidFill>
                  </a:rPr>
                  <a:t>strategy</a:t>
                </a:r>
              </a:p>
            </p:txBody>
          </p:sp>
          <p:sp>
            <p:nvSpPr>
              <p:cNvPr id="13" name="Cube 12"/>
              <p:cNvSpPr/>
              <p:nvPr/>
            </p:nvSpPr>
            <p:spPr>
              <a:xfrm>
                <a:off x="2214563" y="857250"/>
                <a:ext cx="857250" cy="490538"/>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rPr>
                  <a:t>Control </a:t>
                </a:r>
              </a:p>
              <a:p>
                <a:pPr algn="ctr">
                  <a:defRPr/>
                </a:pPr>
                <a:r>
                  <a:rPr lang="en-US" sz="600" dirty="0">
                    <a:solidFill>
                      <a:schemeClr val="tx1"/>
                    </a:solidFill>
                  </a:rPr>
                  <a:t>strategy</a:t>
                </a:r>
              </a:p>
            </p:txBody>
          </p:sp>
          <p:sp>
            <p:nvSpPr>
              <p:cNvPr id="14" name="Cube 13"/>
              <p:cNvSpPr/>
              <p:nvPr/>
            </p:nvSpPr>
            <p:spPr>
              <a:xfrm>
                <a:off x="3000375" y="857250"/>
                <a:ext cx="847725" cy="490538"/>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rPr>
                  <a:t>Control </a:t>
                </a:r>
              </a:p>
              <a:p>
                <a:pPr algn="ctr">
                  <a:defRPr/>
                </a:pPr>
                <a:r>
                  <a:rPr lang="en-US" sz="600" dirty="0">
                    <a:solidFill>
                      <a:schemeClr val="tx1"/>
                    </a:solidFill>
                  </a:rPr>
                  <a:t>strategy</a:t>
                </a:r>
              </a:p>
            </p:txBody>
          </p:sp>
          <p:sp>
            <p:nvSpPr>
              <p:cNvPr id="15" name="Cube 14"/>
              <p:cNvSpPr/>
              <p:nvPr/>
            </p:nvSpPr>
            <p:spPr>
              <a:xfrm>
                <a:off x="3776661" y="857250"/>
                <a:ext cx="759688" cy="490538"/>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rPr>
                  <a:t>Control </a:t>
                </a:r>
              </a:p>
              <a:p>
                <a:pPr algn="ctr">
                  <a:defRPr/>
                </a:pPr>
                <a:r>
                  <a:rPr lang="en-US" sz="600" dirty="0">
                    <a:solidFill>
                      <a:schemeClr val="tx1"/>
                    </a:solidFill>
                  </a:rPr>
                  <a:t>strategy</a:t>
                </a:r>
              </a:p>
            </p:txBody>
          </p:sp>
        </p:grpSp>
        <p:sp>
          <p:nvSpPr>
            <p:cNvPr id="16" name="Cube 15"/>
            <p:cNvSpPr/>
            <p:nvPr/>
          </p:nvSpPr>
          <p:spPr>
            <a:xfrm>
              <a:off x="2012973" y="214289"/>
              <a:ext cx="1071562" cy="642938"/>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700" dirty="0">
                  <a:solidFill>
                    <a:schemeClr val="tx1"/>
                  </a:solidFill>
                </a:rPr>
                <a:t>Forecast </a:t>
              </a:r>
            </a:p>
            <a:p>
              <a:pPr algn="ctr">
                <a:defRPr/>
              </a:pPr>
              <a:r>
                <a:rPr lang="de-DE" sz="700" dirty="0">
                  <a:solidFill>
                    <a:schemeClr val="tx1"/>
                  </a:solidFill>
                </a:rPr>
                <a:t>engine</a:t>
              </a:r>
              <a:endParaRPr lang="en-US" sz="700" dirty="0">
                <a:solidFill>
                  <a:schemeClr val="tx1"/>
                </a:solidFill>
              </a:endParaRPr>
            </a:p>
          </p:txBody>
        </p:sp>
        <p:sp>
          <p:nvSpPr>
            <p:cNvPr id="17" name="Cube 16"/>
            <p:cNvSpPr/>
            <p:nvPr/>
          </p:nvSpPr>
          <p:spPr>
            <a:xfrm>
              <a:off x="2890860" y="3875081"/>
              <a:ext cx="1581150" cy="500063"/>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700" dirty="0">
                  <a:solidFill>
                    <a:schemeClr val="tx1"/>
                  </a:solidFill>
                </a:rPr>
                <a:t>WF</a:t>
              </a:r>
            </a:p>
            <a:p>
              <a:pPr algn="ctr">
                <a:defRPr/>
              </a:pPr>
              <a:r>
                <a:rPr lang="de-DE" sz="700" dirty="0">
                  <a:solidFill>
                    <a:schemeClr val="tx1"/>
                  </a:solidFill>
                </a:rPr>
                <a:t>Driver</a:t>
              </a:r>
              <a:endParaRPr lang="en-US" sz="700" dirty="0">
                <a:solidFill>
                  <a:schemeClr val="tx1"/>
                </a:solidFill>
              </a:endParaRPr>
            </a:p>
          </p:txBody>
        </p:sp>
        <p:sp>
          <p:nvSpPr>
            <p:cNvPr id="18" name="Cube 17"/>
            <p:cNvSpPr/>
            <p:nvPr/>
          </p:nvSpPr>
          <p:spPr>
            <a:xfrm>
              <a:off x="2971823" y="214289"/>
              <a:ext cx="3090862" cy="642939"/>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b="1" dirty="0">
                  <a:solidFill>
                    <a:schemeClr val="tx1"/>
                  </a:solidFill>
                </a:rPr>
                <a:t>TSO</a:t>
              </a:r>
            </a:p>
            <a:p>
              <a:pPr algn="ctr">
                <a:defRPr/>
              </a:pPr>
              <a:r>
                <a:rPr lang="de-DE" sz="900" b="1" dirty="0">
                  <a:solidFill>
                    <a:schemeClr val="tx1"/>
                  </a:solidFill>
                </a:rPr>
                <a:t>WCMS Engine</a:t>
              </a:r>
              <a:endParaRPr lang="en-US" sz="900" b="1" dirty="0">
                <a:solidFill>
                  <a:schemeClr val="tx1"/>
                </a:solidFill>
              </a:endParaRPr>
            </a:p>
          </p:txBody>
        </p:sp>
        <p:grpSp>
          <p:nvGrpSpPr>
            <p:cNvPr id="19" name="Group 74"/>
            <p:cNvGrpSpPr>
              <a:grpSpLocks/>
            </p:cNvGrpSpPr>
            <p:nvPr/>
          </p:nvGrpSpPr>
          <p:grpSpPr bwMode="auto">
            <a:xfrm>
              <a:off x="2428898" y="5214950"/>
              <a:ext cx="4133850" cy="795338"/>
              <a:chOff x="938213" y="5643563"/>
              <a:chExt cx="4133850" cy="795337"/>
            </a:xfrm>
          </p:grpSpPr>
          <p:grpSp>
            <p:nvGrpSpPr>
              <p:cNvPr id="20" name="Group 64"/>
              <p:cNvGrpSpPr>
                <a:grpSpLocks/>
              </p:cNvGrpSpPr>
              <p:nvPr/>
            </p:nvGrpSpPr>
            <p:grpSpPr bwMode="auto">
              <a:xfrm>
                <a:off x="938213" y="5643563"/>
                <a:ext cx="1187450" cy="790575"/>
                <a:chOff x="1176314" y="5019686"/>
                <a:chExt cx="1571636" cy="1143008"/>
              </a:xfrm>
            </p:grpSpPr>
            <p:pic>
              <p:nvPicPr>
                <p:cNvPr id="37" name="Picture 25"/>
                <p:cNvPicPr>
                  <a:picLocks noChangeAspect="1" noChangeArrowheads="1"/>
                </p:cNvPicPr>
                <p:nvPr/>
              </p:nvPicPr>
              <p:blipFill>
                <a:blip r:embed="rId3" cstate="print"/>
                <a:srcRect/>
                <a:stretch>
                  <a:fillRect/>
                </a:stretch>
              </p:blipFill>
              <p:spPr bwMode="auto">
                <a:xfrm>
                  <a:off x="1285852" y="5143512"/>
                  <a:ext cx="319087" cy="451391"/>
                </a:xfrm>
                <a:prstGeom prst="rect">
                  <a:avLst/>
                </a:prstGeom>
                <a:noFill/>
                <a:ln w="9525">
                  <a:noFill/>
                  <a:miter lim="800000"/>
                  <a:headEnd/>
                  <a:tailEnd/>
                </a:ln>
              </p:spPr>
            </p:pic>
            <p:pic>
              <p:nvPicPr>
                <p:cNvPr id="38" name="Picture 25"/>
                <p:cNvPicPr>
                  <a:picLocks noChangeAspect="1" noChangeArrowheads="1"/>
                </p:cNvPicPr>
                <p:nvPr/>
              </p:nvPicPr>
              <p:blipFill>
                <a:blip r:embed="rId3" cstate="print"/>
                <a:srcRect/>
                <a:stretch>
                  <a:fillRect/>
                </a:stretch>
              </p:blipFill>
              <p:spPr bwMode="auto">
                <a:xfrm>
                  <a:off x="1623989" y="5143512"/>
                  <a:ext cx="319087" cy="451391"/>
                </a:xfrm>
                <a:prstGeom prst="rect">
                  <a:avLst/>
                </a:prstGeom>
                <a:noFill/>
                <a:ln w="9525">
                  <a:noFill/>
                  <a:miter lim="800000"/>
                  <a:headEnd/>
                  <a:tailEnd/>
                </a:ln>
              </p:spPr>
            </p:pic>
            <p:pic>
              <p:nvPicPr>
                <p:cNvPr id="39" name="Picture 25"/>
                <p:cNvPicPr>
                  <a:picLocks noChangeAspect="1" noChangeArrowheads="1"/>
                </p:cNvPicPr>
                <p:nvPr/>
              </p:nvPicPr>
              <p:blipFill>
                <a:blip r:embed="rId3" cstate="print"/>
                <a:srcRect/>
                <a:stretch>
                  <a:fillRect/>
                </a:stretch>
              </p:blipFill>
              <p:spPr bwMode="auto">
                <a:xfrm>
                  <a:off x="1962129" y="5143512"/>
                  <a:ext cx="319087" cy="451391"/>
                </a:xfrm>
                <a:prstGeom prst="rect">
                  <a:avLst/>
                </a:prstGeom>
                <a:noFill/>
                <a:ln w="9525">
                  <a:noFill/>
                  <a:miter lim="800000"/>
                  <a:headEnd/>
                  <a:tailEnd/>
                </a:ln>
              </p:spPr>
            </p:pic>
            <p:pic>
              <p:nvPicPr>
                <p:cNvPr id="40" name="Picture 25"/>
                <p:cNvPicPr>
                  <a:picLocks noChangeAspect="1" noChangeArrowheads="1"/>
                </p:cNvPicPr>
                <p:nvPr/>
              </p:nvPicPr>
              <p:blipFill>
                <a:blip r:embed="rId3" cstate="print"/>
                <a:srcRect/>
                <a:stretch>
                  <a:fillRect/>
                </a:stretch>
              </p:blipFill>
              <p:spPr bwMode="auto">
                <a:xfrm>
                  <a:off x="2300271" y="5143512"/>
                  <a:ext cx="319087" cy="451391"/>
                </a:xfrm>
                <a:prstGeom prst="rect">
                  <a:avLst/>
                </a:prstGeom>
                <a:noFill/>
                <a:ln w="9525">
                  <a:noFill/>
                  <a:miter lim="800000"/>
                  <a:headEnd/>
                  <a:tailEnd/>
                </a:ln>
              </p:spPr>
            </p:pic>
            <p:pic>
              <p:nvPicPr>
                <p:cNvPr id="41" name="Picture 25"/>
                <p:cNvPicPr>
                  <a:picLocks noChangeAspect="1" noChangeArrowheads="1"/>
                </p:cNvPicPr>
                <p:nvPr/>
              </p:nvPicPr>
              <p:blipFill>
                <a:blip r:embed="rId3" cstate="print"/>
                <a:srcRect/>
                <a:stretch>
                  <a:fillRect/>
                </a:stretch>
              </p:blipFill>
              <p:spPr bwMode="auto">
                <a:xfrm>
                  <a:off x="1447779" y="5592240"/>
                  <a:ext cx="319087" cy="451391"/>
                </a:xfrm>
                <a:prstGeom prst="rect">
                  <a:avLst/>
                </a:prstGeom>
                <a:noFill/>
                <a:ln w="9525">
                  <a:noFill/>
                  <a:miter lim="800000"/>
                  <a:headEnd/>
                  <a:tailEnd/>
                </a:ln>
              </p:spPr>
            </p:pic>
            <p:pic>
              <p:nvPicPr>
                <p:cNvPr id="42" name="Picture 25"/>
                <p:cNvPicPr>
                  <a:picLocks noChangeAspect="1" noChangeArrowheads="1"/>
                </p:cNvPicPr>
                <p:nvPr/>
              </p:nvPicPr>
              <p:blipFill>
                <a:blip r:embed="rId3" cstate="print"/>
                <a:srcRect/>
                <a:stretch>
                  <a:fillRect/>
                </a:stretch>
              </p:blipFill>
              <p:spPr bwMode="auto">
                <a:xfrm>
                  <a:off x="1785916" y="5592240"/>
                  <a:ext cx="319087" cy="451391"/>
                </a:xfrm>
                <a:prstGeom prst="rect">
                  <a:avLst/>
                </a:prstGeom>
                <a:noFill/>
                <a:ln w="9525">
                  <a:noFill/>
                  <a:miter lim="800000"/>
                  <a:headEnd/>
                  <a:tailEnd/>
                </a:ln>
              </p:spPr>
            </p:pic>
            <p:pic>
              <p:nvPicPr>
                <p:cNvPr id="43" name="Picture 25"/>
                <p:cNvPicPr>
                  <a:picLocks noChangeAspect="1" noChangeArrowheads="1"/>
                </p:cNvPicPr>
                <p:nvPr/>
              </p:nvPicPr>
              <p:blipFill>
                <a:blip r:embed="rId3" cstate="print"/>
                <a:srcRect/>
                <a:stretch>
                  <a:fillRect/>
                </a:stretch>
              </p:blipFill>
              <p:spPr bwMode="auto">
                <a:xfrm>
                  <a:off x="2124056" y="5592240"/>
                  <a:ext cx="319087" cy="451391"/>
                </a:xfrm>
                <a:prstGeom prst="rect">
                  <a:avLst/>
                </a:prstGeom>
                <a:noFill/>
                <a:ln w="9525">
                  <a:noFill/>
                  <a:miter lim="800000"/>
                  <a:headEnd/>
                  <a:tailEnd/>
                </a:ln>
              </p:spPr>
            </p:pic>
            <p:sp>
              <p:nvSpPr>
                <p:cNvPr id="44" name="Rounded Rectangle 43"/>
                <p:cNvSpPr/>
                <p:nvPr/>
              </p:nvSpPr>
              <p:spPr>
                <a:xfrm>
                  <a:off x="1176314" y="5019686"/>
                  <a:ext cx="1571636" cy="1143007"/>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grpSp>
          <p:grpSp>
            <p:nvGrpSpPr>
              <p:cNvPr id="21" name="Group 63"/>
              <p:cNvGrpSpPr>
                <a:grpSpLocks/>
              </p:cNvGrpSpPr>
              <p:nvPr/>
            </p:nvGrpSpPr>
            <p:grpSpPr bwMode="auto">
              <a:xfrm>
                <a:off x="2233613" y="5643563"/>
                <a:ext cx="812800" cy="795337"/>
                <a:chOff x="3071802" y="5014924"/>
                <a:chExt cx="1071570" cy="1143008"/>
              </a:xfrm>
            </p:grpSpPr>
            <p:pic>
              <p:nvPicPr>
                <p:cNvPr id="32" name="Picture 25"/>
                <p:cNvPicPr>
                  <a:picLocks noChangeAspect="1" noChangeArrowheads="1"/>
                </p:cNvPicPr>
                <p:nvPr/>
              </p:nvPicPr>
              <p:blipFill>
                <a:blip r:embed="rId3" cstate="print"/>
                <a:srcRect/>
                <a:stretch>
                  <a:fillRect/>
                </a:stretch>
              </p:blipFill>
              <p:spPr bwMode="auto">
                <a:xfrm>
                  <a:off x="3214678" y="5143512"/>
                  <a:ext cx="319087" cy="451391"/>
                </a:xfrm>
                <a:prstGeom prst="rect">
                  <a:avLst/>
                </a:prstGeom>
                <a:noFill/>
                <a:ln w="9525">
                  <a:noFill/>
                  <a:miter lim="800000"/>
                  <a:headEnd/>
                  <a:tailEnd/>
                </a:ln>
              </p:spPr>
            </p:pic>
            <p:pic>
              <p:nvPicPr>
                <p:cNvPr id="33" name="Picture 25"/>
                <p:cNvPicPr>
                  <a:picLocks noChangeAspect="1" noChangeArrowheads="1"/>
                </p:cNvPicPr>
                <p:nvPr/>
              </p:nvPicPr>
              <p:blipFill>
                <a:blip r:embed="rId3" cstate="print"/>
                <a:srcRect/>
                <a:stretch>
                  <a:fillRect/>
                </a:stretch>
              </p:blipFill>
              <p:spPr bwMode="auto">
                <a:xfrm>
                  <a:off x="3552815" y="5143512"/>
                  <a:ext cx="319087" cy="451391"/>
                </a:xfrm>
                <a:prstGeom prst="rect">
                  <a:avLst/>
                </a:prstGeom>
                <a:noFill/>
                <a:ln w="9525">
                  <a:noFill/>
                  <a:miter lim="800000"/>
                  <a:headEnd/>
                  <a:tailEnd/>
                </a:ln>
              </p:spPr>
            </p:pic>
            <p:pic>
              <p:nvPicPr>
                <p:cNvPr id="34" name="Picture 25"/>
                <p:cNvPicPr>
                  <a:picLocks noChangeAspect="1" noChangeArrowheads="1"/>
                </p:cNvPicPr>
                <p:nvPr/>
              </p:nvPicPr>
              <p:blipFill>
                <a:blip r:embed="rId3" cstate="print"/>
                <a:srcRect/>
                <a:stretch>
                  <a:fillRect/>
                </a:stretch>
              </p:blipFill>
              <p:spPr bwMode="auto">
                <a:xfrm>
                  <a:off x="3376605" y="5592240"/>
                  <a:ext cx="319087" cy="451391"/>
                </a:xfrm>
                <a:prstGeom prst="rect">
                  <a:avLst/>
                </a:prstGeom>
                <a:noFill/>
                <a:ln w="9525">
                  <a:noFill/>
                  <a:miter lim="800000"/>
                  <a:headEnd/>
                  <a:tailEnd/>
                </a:ln>
              </p:spPr>
            </p:pic>
            <p:pic>
              <p:nvPicPr>
                <p:cNvPr id="35" name="Picture 25"/>
                <p:cNvPicPr>
                  <a:picLocks noChangeAspect="1" noChangeArrowheads="1"/>
                </p:cNvPicPr>
                <p:nvPr/>
              </p:nvPicPr>
              <p:blipFill>
                <a:blip r:embed="rId3" cstate="print"/>
                <a:srcRect/>
                <a:stretch>
                  <a:fillRect/>
                </a:stretch>
              </p:blipFill>
              <p:spPr bwMode="auto">
                <a:xfrm>
                  <a:off x="3714742" y="5592240"/>
                  <a:ext cx="319087" cy="451391"/>
                </a:xfrm>
                <a:prstGeom prst="rect">
                  <a:avLst/>
                </a:prstGeom>
                <a:noFill/>
                <a:ln w="9525">
                  <a:noFill/>
                  <a:miter lim="800000"/>
                  <a:headEnd/>
                  <a:tailEnd/>
                </a:ln>
              </p:spPr>
            </p:pic>
            <p:sp>
              <p:nvSpPr>
                <p:cNvPr id="36" name="Rounded Rectangle 35"/>
                <p:cNvSpPr/>
                <p:nvPr/>
              </p:nvSpPr>
              <p:spPr>
                <a:xfrm>
                  <a:off x="3071802" y="5014924"/>
                  <a:ext cx="1071570" cy="114300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grpSp>
          <p:grpSp>
            <p:nvGrpSpPr>
              <p:cNvPr id="22" name="Group 62"/>
              <p:cNvGrpSpPr>
                <a:grpSpLocks/>
              </p:cNvGrpSpPr>
              <p:nvPr/>
            </p:nvGrpSpPr>
            <p:grpSpPr bwMode="auto">
              <a:xfrm>
                <a:off x="3152775" y="5643563"/>
                <a:ext cx="812800" cy="790575"/>
                <a:chOff x="4643438" y="5019686"/>
                <a:chExt cx="1285884" cy="1143008"/>
              </a:xfrm>
            </p:grpSpPr>
            <p:pic>
              <p:nvPicPr>
                <p:cNvPr id="26" name="Picture 25"/>
                <p:cNvPicPr>
                  <a:picLocks noChangeAspect="1" noChangeArrowheads="1"/>
                </p:cNvPicPr>
                <p:nvPr/>
              </p:nvPicPr>
              <p:blipFill>
                <a:blip r:embed="rId3" cstate="print"/>
                <a:srcRect/>
                <a:stretch>
                  <a:fillRect/>
                </a:stretch>
              </p:blipFill>
              <p:spPr bwMode="auto">
                <a:xfrm>
                  <a:off x="4791077" y="5143512"/>
                  <a:ext cx="319087" cy="451391"/>
                </a:xfrm>
                <a:prstGeom prst="rect">
                  <a:avLst/>
                </a:prstGeom>
                <a:noFill/>
                <a:ln w="9525">
                  <a:noFill/>
                  <a:miter lim="800000"/>
                  <a:headEnd/>
                  <a:tailEnd/>
                </a:ln>
              </p:spPr>
            </p:pic>
            <p:pic>
              <p:nvPicPr>
                <p:cNvPr id="27" name="Picture 25"/>
                <p:cNvPicPr>
                  <a:picLocks noChangeAspect="1" noChangeArrowheads="1"/>
                </p:cNvPicPr>
                <p:nvPr/>
              </p:nvPicPr>
              <p:blipFill>
                <a:blip r:embed="rId3" cstate="print"/>
                <a:srcRect/>
                <a:stretch>
                  <a:fillRect/>
                </a:stretch>
              </p:blipFill>
              <p:spPr bwMode="auto">
                <a:xfrm>
                  <a:off x="5129219" y="5143512"/>
                  <a:ext cx="319087" cy="451391"/>
                </a:xfrm>
                <a:prstGeom prst="rect">
                  <a:avLst/>
                </a:prstGeom>
                <a:noFill/>
                <a:ln w="9525">
                  <a:noFill/>
                  <a:miter lim="800000"/>
                  <a:headEnd/>
                  <a:tailEnd/>
                </a:ln>
              </p:spPr>
            </p:pic>
            <p:pic>
              <p:nvPicPr>
                <p:cNvPr id="28" name="Picture 25"/>
                <p:cNvPicPr>
                  <a:picLocks noChangeAspect="1" noChangeArrowheads="1"/>
                </p:cNvPicPr>
                <p:nvPr/>
              </p:nvPicPr>
              <p:blipFill>
                <a:blip r:embed="rId3" cstate="print"/>
                <a:srcRect/>
                <a:stretch>
                  <a:fillRect/>
                </a:stretch>
              </p:blipFill>
              <p:spPr bwMode="auto">
                <a:xfrm>
                  <a:off x="5467359" y="5143512"/>
                  <a:ext cx="319087" cy="451391"/>
                </a:xfrm>
                <a:prstGeom prst="rect">
                  <a:avLst/>
                </a:prstGeom>
                <a:noFill/>
                <a:ln w="9525">
                  <a:noFill/>
                  <a:miter lim="800000"/>
                  <a:headEnd/>
                  <a:tailEnd/>
                </a:ln>
              </p:spPr>
            </p:pic>
            <p:pic>
              <p:nvPicPr>
                <p:cNvPr id="29" name="Picture 25"/>
                <p:cNvPicPr>
                  <a:picLocks noChangeAspect="1" noChangeArrowheads="1"/>
                </p:cNvPicPr>
                <p:nvPr/>
              </p:nvPicPr>
              <p:blipFill>
                <a:blip r:embed="rId3" cstate="print"/>
                <a:srcRect/>
                <a:stretch>
                  <a:fillRect/>
                </a:stretch>
              </p:blipFill>
              <p:spPr bwMode="auto">
                <a:xfrm>
                  <a:off x="4953004" y="5592240"/>
                  <a:ext cx="319087" cy="451391"/>
                </a:xfrm>
                <a:prstGeom prst="rect">
                  <a:avLst/>
                </a:prstGeom>
                <a:noFill/>
                <a:ln w="9525">
                  <a:noFill/>
                  <a:miter lim="800000"/>
                  <a:headEnd/>
                  <a:tailEnd/>
                </a:ln>
              </p:spPr>
            </p:pic>
            <p:pic>
              <p:nvPicPr>
                <p:cNvPr id="30" name="Picture 25"/>
                <p:cNvPicPr>
                  <a:picLocks noChangeAspect="1" noChangeArrowheads="1"/>
                </p:cNvPicPr>
                <p:nvPr/>
              </p:nvPicPr>
              <p:blipFill>
                <a:blip r:embed="rId3" cstate="print"/>
                <a:srcRect/>
                <a:stretch>
                  <a:fillRect/>
                </a:stretch>
              </p:blipFill>
              <p:spPr bwMode="auto">
                <a:xfrm>
                  <a:off x="5291146" y="5592240"/>
                  <a:ext cx="319087" cy="451391"/>
                </a:xfrm>
                <a:prstGeom prst="rect">
                  <a:avLst/>
                </a:prstGeom>
                <a:noFill/>
                <a:ln w="9525">
                  <a:noFill/>
                  <a:miter lim="800000"/>
                  <a:headEnd/>
                  <a:tailEnd/>
                </a:ln>
              </p:spPr>
            </p:pic>
            <p:sp>
              <p:nvSpPr>
                <p:cNvPr id="31" name="Rounded Rectangle 30"/>
                <p:cNvSpPr/>
                <p:nvPr/>
              </p:nvSpPr>
              <p:spPr>
                <a:xfrm>
                  <a:off x="4643438" y="5019686"/>
                  <a:ext cx="1285884" cy="1143007"/>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grpSp>
          <p:grpSp>
            <p:nvGrpSpPr>
              <p:cNvPr id="23" name="Group 85"/>
              <p:cNvGrpSpPr>
                <a:grpSpLocks/>
              </p:cNvGrpSpPr>
              <p:nvPr/>
            </p:nvGrpSpPr>
            <p:grpSpPr bwMode="auto">
              <a:xfrm>
                <a:off x="4071938" y="5643563"/>
                <a:ext cx="1000125" cy="790574"/>
                <a:chOff x="4857752" y="5286388"/>
                <a:chExt cx="1000132" cy="857255"/>
              </a:xfrm>
            </p:grpSpPr>
            <p:sp>
              <p:nvSpPr>
                <p:cNvPr id="24" name="Rounded Rectangle 23"/>
                <p:cNvSpPr/>
                <p:nvPr/>
              </p:nvSpPr>
              <p:spPr>
                <a:xfrm>
                  <a:off x="4857752" y="5286388"/>
                  <a:ext cx="1000132" cy="85725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sp>
              <p:nvSpPr>
                <p:cNvPr id="25" name="TextBox 73"/>
                <p:cNvSpPr txBox="1">
                  <a:spLocks noChangeArrowheads="1"/>
                </p:cNvSpPr>
                <p:nvPr/>
              </p:nvSpPr>
              <p:spPr bwMode="auto">
                <a:xfrm>
                  <a:off x="4919664" y="5391164"/>
                  <a:ext cx="857256" cy="600723"/>
                </a:xfrm>
                <a:prstGeom prst="rect">
                  <a:avLst/>
                </a:prstGeom>
                <a:noFill/>
                <a:ln w="9525">
                  <a:noFill/>
                  <a:miter lim="800000"/>
                  <a:headEnd/>
                  <a:tailEnd/>
                </a:ln>
              </p:spPr>
              <p:txBody>
                <a:bodyPr>
                  <a:spAutoFit/>
                </a:bodyPr>
                <a:lstStyle/>
                <a:p>
                  <a:pPr algn="ctr"/>
                  <a:r>
                    <a:rPr lang="en-US" sz="700" b="1"/>
                    <a:t>WF Sim </a:t>
                  </a:r>
                </a:p>
                <a:p>
                  <a:pPr algn="ctr"/>
                  <a:endParaRPr lang="en-US" sz="700" b="1"/>
                </a:p>
                <a:p>
                  <a:pPr algn="ctr"/>
                  <a:r>
                    <a:rPr lang="en-US" sz="700" b="1"/>
                    <a:t>v 1.0.0</a:t>
                  </a:r>
                </a:p>
              </p:txBody>
            </p:sp>
          </p:grpSp>
        </p:grpSp>
        <p:sp>
          <p:nvSpPr>
            <p:cNvPr id="45" name="Cube 44"/>
            <p:cNvSpPr/>
            <p:nvPr/>
          </p:nvSpPr>
          <p:spPr>
            <a:xfrm>
              <a:off x="4400573" y="3875081"/>
              <a:ext cx="1681162" cy="500063"/>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700" dirty="0">
                  <a:solidFill>
                    <a:schemeClr val="tx1"/>
                  </a:solidFill>
                </a:rPr>
                <a:t>WF Sim</a:t>
              </a:r>
            </a:p>
            <a:p>
              <a:pPr algn="ctr">
                <a:defRPr/>
              </a:pPr>
              <a:r>
                <a:rPr lang="de-DE" sz="700" dirty="0">
                  <a:solidFill>
                    <a:schemeClr val="tx1"/>
                  </a:solidFill>
                </a:rPr>
                <a:t>Driver</a:t>
              </a:r>
              <a:endParaRPr lang="en-US" sz="700" dirty="0">
                <a:solidFill>
                  <a:schemeClr val="tx1"/>
                </a:solidFill>
              </a:endParaRPr>
            </a:p>
          </p:txBody>
        </p:sp>
        <p:sp>
          <p:nvSpPr>
            <p:cNvPr id="46" name="Cube 45"/>
            <p:cNvSpPr/>
            <p:nvPr/>
          </p:nvSpPr>
          <p:spPr>
            <a:xfrm>
              <a:off x="2886098" y="3446456"/>
              <a:ext cx="3195637" cy="490538"/>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700" dirty="0">
                  <a:solidFill>
                    <a:schemeClr val="tx1"/>
                  </a:solidFill>
                </a:rPr>
                <a:t>Driver manager</a:t>
              </a:r>
              <a:endParaRPr lang="en-US" sz="700" dirty="0">
                <a:solidFill>
                  <a:schemeClr val="tx1"/>
                </a:solidFill>
              </a:endParaRPr>
            </a:p>
          </p:txBody>
        </p:sp>
        <p:grpSp>
          <p:nvGrpSpPr>
            <p:cNvPr id="47" name="Group 71"/>
            <p:cNvGrpSpPr>
              <a:grpSpLocks/>
            </p:cNvGrpSpPr>
            <p:nvPr/>
          </p:nvGrpSpPr>
          <p:grpSpPr bwMode="auto">
            <a:xfrm>
              <a:off x="4114823" y="1857364"/>
              <a:ext cx="642937" cy="642937"/>
              <a:chOff x="2624138" y="1714500"/>
              <a:chExt cx="642937" cy="642938"/>
            </a:xfrm>
          </p:grpSpPr>
          <p:sp>
            <p:nvSpPr>
              <p:cNvPr id="48" name="Down Arrow 47"/>
              <p:cNvSpPr/>
              <p:nvPr/>
            </p:nvSpPr>
            <p:spPr>
              <a:xfrm>
                <a:off x="2624138" y="1714500"/>
                <a:ext cx="285750" cy="642938"/>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sp>
            <p:nvSpPr>
              <p:cNvPr id="49" name="Down Arrow 48"/>
              <p:cNvSpPr/>
              <p:nvPr/>
            </p:nvSpPr>
            <p:spPr>
              <a:xfrm flipH="1" flipV="1">
                <a:off x="2981325" y="1714500"/>
                <a:ext cx="285750" cy="642938"/>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grpSp>
        <p:grpSp>
          <p:nvGrpSpPr>
            <p:cNvPr id="50" name="Group 73"/>
            <p:cNvGrpSpPr>
              <a:grpSpLocks/>
            </p:cNvGrpSpPr>
            <p:nvPr/>
          </p:nvGrpSpPr>
          <p:grpSpPr bwMode="auto">
            <a:xfrm>
              <a:off x="4114823" y="4500570"/>
              <a:ext cx="642937" cy="642938"/>
              <a:chOff x="2624138" y="4924425"/>
              <a:chExt cx="642937" cy="642938"/>
            </a:xfrm>
          </p:grpSpPr>
          <p:sp>
            <p:nvSpPr>
              <p:cNvPr id="51" name="Down Arrow 50"/>
              <p:cNvSpPr/>
              <p:nvPr/>
            </p:nvSpPr>
            <p:spPr>
              <a:xfrm>
                <a:off x="2624138" y="4924425"/>
                <a:ext cx="285750" cy="642938"/>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sp>
            <p:nvSpPr>
              <p:cNvPr id="52" name="Down Arrow 51"/>
              <p:cNvSpPr/>
              <p:nvPr/>
            </p:nvSpPr>
            <p:spPr>
              <a:xfrm flipH="1" flipV="1">
                <a:off x="2981325" y="4924425"/>
                <a:ext cx="285750" cy="642938"/>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grpSp>
        <p:grpSp>
          <p:nvGrpSpPr>
            <p:cNvPr id="53" name="Group 69"/>
            <p:cNvGrpSpPr>
              <a:grpSpLocks/>
            </p:cNvGrpSpPr>
            <p:nvPr/>
          </p:nvGrpSpPr>
          <p:grpSpPr bwMode="auto">
            <a:xfrm>
              <a:off x="5940152" y="142852"/>
              <a:ext cx="1143000" cy="714375"/>
              <a:chOff x="5224463" y="214313"/>
              <a:chExt cx="1143000" cy="714375"/>
            </a:xfrm>
          </p:grpSpPr>
          <p:sp>
            <p:nvSpPr>
              <p:cNvPr id="54" name="Flowchart: Magnetic Disk 53"/>
              <p:cNvSpPr/>
              <p:nvPr/>
            </p:nvSpPr>
            <p:spPr>
              <a:xfrm>
                <a:off x="5867400" y="214313"/>
                <a:ext cx="500063" cy="714375"/>
              </a:xfrm>
              <a:prstGeom prst="flowChartMagneticDisk">
                <a:avLst/>
              </a:prstGeom>
              <a:solidFill>
                <a:srgbClr val="513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700" b="1" dirty="0">
                    <a:solidFill>
                      <a:schemeClr val="bg1"/>
                    </a:solidFill>
                  </a:rPr>
                  <a:t>DB</a:t>
                </a:r>
                <a:endParaRPr lang="en-US" sz="700" b="1" dirty="0">
                  <a:solidFill>
                    <a:schemeClr val="bg1"/>
                  </a:solidFill>
                </a:endParaRPr>
              </a:p>
            </p:txBody>
          </p:sp>
          <p:cxnSp>
            <p:nvCxnSpPr>
              <p:cNvPr id="55" name="Straight Arrow Connector 54"/>
              <p:cNvCxnSpPr/>
              <p:nvPr/>
            </p:nvCxnSpPr>
            <p:spPr>
              <a:xfrm>
                <a:off x="5267325" y="519113"/>
                <a:ext cx="500063"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a:off x="5224463" y="642938"/>
                <a:ext cx="500062"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Cube 56"/>
            <p:cNvSpPr/>
            <p:nvPr/>
          </p:nvSpPr>
          <p:spPr>
            <a:xfrm>
              <a:off x="2876573" y="3013069"/>
              <a:ext cx="3195637" cy="490537"/>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700" dirty="0">
                  <a:solidFill>
                    <a:schemeClr val="tx1"/>
                  </a:solidFill>
                </a:rPr>
                <a:t>Dispatch</a:t>
              </a:r>
            </a:p>
            <a:p>
              <a:pPr algn="ctr">
                <a:defRPr/>
              </a:pPr>
              <a:r>
                <a:rPr lang="de-DE" sz="700" dirty="0">
                  <a:solidFill>
                    <a:schemeClr val="tx1"/>
                  </a:solidFill>
                </a:rPr>
                <a:t>Scheduler</a:t>
              </a:r>
              <a:endParaRPr lang="en-US" sz="700" dirty="0">
                <a:solidFill>
                  <a:schemeClr val="tx1"/>
                </a:solidFill>
              </a:endParaRPr>
            </a:p>
          </p:txBody>
        </p:sp>
        <p:sp>
          <p:nvSpPr>
            <p:cNvPr id="58" name="Cube 57"/>
            <p:cNvSpPr/>
            <p:nvPr/>
          </p:nvSpPr>
          <p:spPr>
            <a:xfrm>
              <a:off x="2022498" y="2586031"/>
              <a:ext cx="928687" cy="500063"/>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700" dirty="0">
                  <a:solidFill>
                    <a:schemeClr val="tx1"/>
                  </a:solidFill>
                </a:rPr>
                <a:t>Forecast </a:t>
              </a:r>
            </a:p>
            <a:p>
              <a:pPr algn="ctr">
                <a:defRPr/>
              </a:pPr>
              <a:r>
                <a:rPr lang="de-DE" sz="700" dirty="0">
                  <a:solidFill>
                    <a:schemeClr val="tx1"/>
                  </a:solidFill>
                </a:rPr>
                <a:t>engine</a:t>
              </a:r>
              <a:endParaRPr lang="en-US" sz="700" dirty="0">
                <a:solidFill>
                  <a:schemeClr val="tx1"/>
                </a:solidFill>
              </a:endParaRPr>
            </a:p>
          </p:txBody>
        </p:sp>
        <p:sp>
          <p:nvSpPr>
            <p:cNvPr id="59" name="Cube 58"/>
            <p:cNvSpPr/>
            <p:nvPr/>
          </p:nvSpPr>
          <p:spPr>
            <a:xfrm>
              <a:off x="2876573" y="2586031"/>
              <a:ext cx="3195637" cy="490538"/>
            </a:xfrm>
            <a:prstGeom prst="cube">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b="1" dirty="0">
                  <a:solidFill>
                    <a:schemeClr val="tx1"/>
                  </a:solidFill>
                </a:rPr>
                <a:t>Dispatch</a:t>
              </a:r>
            </a:p>
            <a:p>
              <a:pPr algn="ctr">
                <a:defRPr/>
              </a:pPr>
              <a:r>
                <a:rPr lang="de-DE" sz="900" b="1" dirty="0">
                  <a:solidFill>
                    <a:schemeClr val="tx1"/>
                  </a:solidFill>
                </a:rPr>
                <a:t>WCMS Engine</a:t>
              </a:r>
              <a:endParaRPr lang="en-US" sz="900" b="1" dirty="0">
                <a:solidFill>
                  <a:schemeClr val="tx1"/>
                </a:solidFill>
              </a:endParaRPr>
            </a:p>
          </p:txBody>
        </p:sp>
        <p:grpSp>
          <p:nvGrpSpPr>
            <p:cNvPr id="60" name="Group 70"/>
            <p:cNvGrpSpPr>
              <a:grpSpLocks/>
            </p:cNvGrpSpPr>
            <p:nvPr/>
          </p:nvGrpSpPr>
          <p:grpSpPr bwMode="auto">
            <a:xfrm>
              <a:off x="5983758" y="2500306"/>
              <a:ext cx="1009650" cy="642938"/>
              <a:chOff x="5114925" y="2571750"/>
              <a:chExt cx="1009650" cy="642938"/>
            </a:xfrm>
          </p:grpSpPr>
          <p:sp>
            <p:nvSpPr>
              <p:cNvPr id="61" name="Flowchart: Magnetic Disk 60"/>
              <p:cNvSpPr/>
              <p:nvPr/>
            </p:nvSpPr>
            <p:spPr>
              <a:xfrm>
                <a:off x="5695950" y="2571750"/>
                <a:ext cx="428625" cy="642938"/>
              </a:xfrm>
              <a:prstGeom prst="flowChartMagneticDisk">
                <a:avLst/>
              </a:prstGeom>
              <a:solidFill>
                <a:srgbClr val="513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700" b="1" dirty="0">
                    <a:solidFill>
                      <a:schemeClr val="bg1"/>
                    </a:solidFill>
                  </a:rPr>
                  <a:t>DB</a:t>
                </a:r>
                <a:endParaRPr lang="en-US" sz="700" b="1" dirty="0">
                  <a:solidFill>
                    <a:schemeClr val="bg1"/>
                  </a:solidFill>
                </a:endParaRPr>
              </a:p>
            </p:txBody>
          </p:sp>
          <p:cxnSp>
            <p:nvCxnSpPr>
              <p:cNvPr id="62" name="Straight Arrow Connector 61"/>
              <p:cNvCxnSpPr/>
              <p:nvPr/>
            </p:nvCxnSpPr>
            <p:spPr>
              <a:xfrm>
                <a:off x="5157788" y="2833688"/>
                <a:ext cx="500062"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5114925" y="2957513"/>
                <a:ext cx="500063"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163465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556792"/>
            <a:ext cx="7727776" cy="4896544"/>
          </a:xfrm>
        </p:spPr>
        <p:txBody>
          <a:bodyPr>
            <a:normAutofit/>
          </a:bodyPr>
          <a:lstStyle/>
          <a:p>
            <a:pPr lvl="1">
              <a:buFont typeface="Arial" pitchFamily="34" charset="0"/>
              <a:buChar char="•"/>
            </a:pPr>
            <a:r>
              <a:rPr lang="en-US" dirty="0" smtClean="0"/>
              <a:t>Identification of offshore wind power plant design and control to provide conventional plant services.</a:t>
            </a:r>
          </a:p>
          <a:p>
            <a:pPr lvl="1">
              <a:buFont typeface="Arial" pitchFamily="34" charset="0"/>
              <a:buChar char="•"/>
            </a:pPr>
            <a:r>
              <a:rPr lang="en-US" dirty="0" smtClean="0"/>
              <a:t>Grid codes compliance.</a:t>
            </a:r>
          </a:p>
          <a:p>
            <a:pPr>
              <a:buFont typeface="Arial" pitchFamily="34" charset="0"/>
              <a:buChar char="•"/>
            </a:pPr>
            <a:endParaRPr lang="en-US" dirty="0" smtClean="0"/>
          </a:p>
          <a:p>
            <a:pPr lvl="1">
              <a:buFont typeface="Arial" pitchFamily="34" charset="0"/>
              <a:buChar char="•"/>
            </a:pPr>
            <a:r>
              <a:rPr lang="en-US" dirty="0" smtClean="0"/>
              <a:t>Grid connection and cabling interconnection design.</a:t>
            </a:r>
          </a:p>
          <a:p>
            <a:pPr lvl="1">
              <a:buFont typeface="Arial" pitchFamily="34" charset="0"/>
              <a:buChar char="•"/>
            </a:pPr>
            <a:r>
              <a:rPr lang="en-US" dirty="0" smtClean="0"/>
              <a:t>Know-how transfer regarding grid connection from offshore platforms to onshore electrical grid.</a:t>
            </a:r>
          </a:p>
          <a:p>
            <a:pPr>
              <a:buFont typeface="Arial" pitchFamily="34" charset="0"/>
              <a:buChar char="•"/>
            </a:pPr>
            <a:endParaRPr lang="en-US" dirty="0" smtClean="0"/>
          </a:p>
          <a:p>
            <a:pPr lvl="1">
              <a:buFont typeface="Arial" pitchFamily="34" charset="0"/>
              <a:buChar char="•"/>
            </a:pPr>
            <a:r>
              <a:rPr lang="en-US" dirty="0" smtClean="0"/>
              <a:t>Grid connection dimensioning for </a:t>
            </a:r>
            <a:r>
              <a:rPr lang="en-US" dirty="0" err="1" smtClean="0"/>
              <a:t>Hexicon</a:t>
            </a:r>
            <a:r>
              <a:rPr lang="en-US" dirty="0" smtClean="0"/>
              <a:t> wind farms</a:t>
            </a:r>
            <a:br>
              <a:rPr lang="en-US" dirty="0" smtClean="0"/>
            </a:br>
            <a:r>
              <a:rPr lang="en-US" dirty="0" smtClean="0"/>
              <a:t>(5+ platforms).</a:t>
            </a:r>
          </a:p>
          <a:p>
            <a:pPr lvl="2">
              <a:buFont typeface="Arial" pitchFamily="34" charset="0"/>
              <a:buChar char="•"/>
            </a:pPr>
            <a:endParaRPr lang="en-US" dirty="0" smtClean="0"/>
          </a:p>
          <a:p>
            <a:pPr>
              <a:buFont typeface="Arial" pitchFamily="34" charset="0"/>
              <a:buChar char="•"/>
            </a:pPr>
            <a:endParaRPr lang="en-US" dirty="0" smtClean="0"/>
          </a:p>
        </p:txBody>
      </p:sp>
      <p:sp>
        <p:nvSpPr>
          <p:cNvPr id="5" name="Title 4"/>
          <p:cNvSpPr>
            <a:spLocks noGrp="1"/>
          </p:cNvSpPr>
          <p:nvPr>
            <p:ph type="title"/>
          </p:nvPr>
        </p:nvSpPr>
        <p:spPr/>
        <p:txBody>
          <a:bodyPr>
            <a:normAutofit/>
          </a:bodyPr>
          <a:lstStyle/>
          <a:p>
            <a:r>
              <a:rPr lang="en-US" dirty="0" smtClean="0"/>
              <a:t>WP2 :: Academic and Industrial Partners</a:t>
            </a:r>
            <a:endParaRPr lang="en-US" dirty="0"/>
          </a:p>
        </p:txBody>
      </p:sp>
      <p:pic>
        <p:nvPicPr>
          <p:cNvPr id="21505" name="Picture 1"/>
          <p:cNvPicPr>
            <a:picLocks noChangeAspect="1" noChangeArrowheads="1"/>
          </p:cNvPicPr>
          <p:nvPr/>
        </p:nvPicPr>
        <p:blipFill>
          <a:blip r:embed="rId2" cstate="print"/>
          <a:srcRect/>
          <a:stretch>
            <a:fillRect/>
          </a:stretch>
        </p:blipFill>
        <p:spPr bwMode="auto">
          <a:xfrm>
            <a:off x="418207" y="1519064"/>
            <a:ext cx="93345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3" cstate="print"/>
          <a:srcRect b="10648"/>
          <a:stretch>
            <a:fillRect/>
          </a:stretch>
        </p:blipFill>
        <p:spPr bwMode="auto">
          <a:xfrm>
            <a:off x="251520" y="2968749"/>
            <a:ext cx="1266825" cy="604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4" cstate="print"/>
          <a:srcRect l="2686" r="16675"/>
          <a:stretch>
            <a:fillRect/>
          </a:stretch>
        </p:blipFill>
        <p:spPr bwMode="auto">
          <a:xfrm>
            <a:off x="308868" y="4581128"/>
            <a:ext cx="1152128"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
          <p:cNvPicPr>
            <a:picLocks noChangeAspect="1" noChangeArrowheads="1"/>
          </p:cNvPicPr>
          <p:nvPr/>
        </p:nvPicPr>
        <p:blipFill>
          <a:blip r:embed="rId5" cstate="print"/>
          <a:srcRect/>
          <a:stretch>
            <a:fillRect/>
          </a:stretch>
        </p:blipFill>
        <p:spPr bwMode="auto">
          <a:xfrm>
            <a:off x="5508104" y="5733256"/>
            <a:ext cx="3167742" cy="731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p:cNvPicPr>
            <a:picLocks noChangeAspect="1" noChangeArrowheads="1"/>
          </p:cNvPicPr>
          <p:nvPr/>
        </p:nvPicPr>
        <p:blipFill>
          <a:blip r:embed="rId6" cstate="print"/>
          <a:srcRect/>
          <a:stretch>
            <a:fillRect/>
          </a:stretch>
        </p:blipFill>
        <p:spPr bwMode="auto">
          <a:xfrm>
            <a:off x="2051720" y="5733256"/>
            <a:ext cx="3178787" cy="731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lowchart: Data 50"/>
          <p:cNvSpPr/>
          <p:nvPr/>
        </p:nvSpPr>
        <p:spPr>
          <a:xfrm>
            <a:off x="1038708" y="5322244"/>
            <a:ext cx="4857784" cy="857256"/>
          </a:xfrm>
          <a:prstGeom prst="flowChartInputOutput">
            <a:avLst/>
          </a:prstGeom>
          <a:gradFill>
            <a:gsLst>
              <a:gs pos="0">
                <a:srgbClr val="5E9EFF"/>
              </a:gs>
              <a:gs pos="39999">
                <a:srgbClr val="85C2FF"/>
              </a:gs>
              <a:gs pos="70000">
                <a:srgbClr val="C4D6EB"/>
              </a:gs>
              <a:gs pos="100000">
                <a:srgbClr val="FFEBFA"/>
              </a:gs>
            </a:gsLst>
            <a:lin ang="16200000" scaled="0"/>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 name="Group 214"/>
          <p:cNvGrpSpPr/>
          <p:nvPr/>
        </p:nvGrpSpPr>
        <p:grpSpPr>
          <a:xfrm>
            <a:off x="2324592" y="5035698"/>
            <a:ext cx="357190" cy="715174"/>
            <a:chOff x="2324592" y="4572008"/>
            <a:chExt cx="357190" cy="715174"/>
          </a:xfrm>
        </p:grpSpPr>
        <p:grpSp>
          <p:nvGrpSpPr>
            <p:cNvPr id="3" name="Group 74"/>
            <p:cNvGrpSpPr/>
            <p:nvPr/>
          </p:nvGrpSpPr>
          <p:grpSpPr>
            <a:xfrm>
              <a:off x="2467468" y="4572008"/>
              <a:ext cx="214314" cy="500860"/>
              <a:chOff x="2071670" y="4429132"/>
              <a:chExt cx="214314" cy="500860"/>
            </a:xfrm>
          </p:grpSpPr>
          <p:cxnSp>
            <p:nvCxnSpPr>
              <p:cNvPr id="76" name="Straight Connector 75"/>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nvGrpSpPr>
            <p:cNvPr id="5" name="Group 79"/>
            <p:cNvGrpSpPr/>
            <p:nvPr/>
          </p:nvGrpSpPr>
          <p:grpSpPr>
            <a:xfrm>
              <a:off x="2324592" y="4572008"/>
              <a:ext cx="214314" cy="500860"/>
              <a:chOff x="2071670" y="4429132"/>
              <a:chExt cx="214314" cy="500860"/>
            </a:xfrm>
          </p:grpSpPr>
          <p:cxnSp>
            <p:nvCxnSpPr>
              <p:cNvPr id="81" name="Straight Connector 80"/>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nvGrpSpPr>
            <p:cNvPr id="6" name="Group 94"/>
            <p:cNvGrpSpPr/>
            <p:nvPr/>
          </p:nvGrpSpPr>
          <p:grpSpPr>
            <a:xfrm>
              <a:off x="2396030" y="4714884"/>
              <a:ext cx="214314" cy="500860"/>
              <a:chOff x="2071670" y="4429132"/>
              <a:chExt cx="214314" cy="500860"/>
            </a:xfrm>
          </p:grpSpPr>
          <p:cxnSp>
            <p:nvCxnSpPr>
              <p:cNvPr id="96" name="Straight Connector 95"/>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98" name="Straight Connector 97"/>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99" name="Straight Connector 98"/>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nvGrpSpPr>
            <p:cNvPr id="7" name="Group 99"/>
            <p:cNvGrpSpPr/>
            <p:nvPr/>
          </p:nvGrpSpPr>
          <p:grpSpPr>
            <a:xfrm>
              <a:off x="2467468" y="4786322"/>
              <a:ext cx="214314" cy="500860"/>
              <a:chOff x="2071670" y="4429132"/>
              <a:chExt cx="214314" cy="500860"/>
            </a:xfrm>
          </p:grpSpPr>
          <p:cxnSp>
            <p:nvCxnSpPr>
              <p:cNvPr id="101" name="Straight Connector 100"/>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grpSp>
        <p:nvGrpSpPr>
          <p:cNvPr id="8" name="Group 212"/>
          <p:cNvGrpSpPr/>
          <p:nvPr/>
        </p:nvGrpSpPr>
        <p:grpSpPr>
          <a:xfrm>
            <a:off x="5253550" y="5036492"/>
            <a:ext cx="357190" cy="643736"/>
            <a:chOff x="5253550" y="4500570"/>
            <a:chExt cx="357190" cy="643736"/>
          </a:xfrm>
        </p:grpSpPr>
        <p:grpSp>
          <p:nvGrpSpPr>
            <p:cNvPr id="9" name="Group 73"/>
            <p:cNvGrpSpPr/>
            <p:nvPr/>
          </p:nvGrpSpPr>
          <p:grpSpPr>
            <a:xfrm>
              <a:off x="5396426" y="4500570"/>
              <a:ext cx="214314" cy="500860"/>
              <a:chOff x="2071670" y="4429132"/>
              <a:chExt cx="214314" cy="500860"/>
            </a:xfrm>
          </p:grpSpPr>
          <p:cxnSp>
            <p:nvCxnSpPr>
              <p:cNvPr id="56" name="Straight Connector 55"/>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nvGrpSpPr>
            <p:cNvPr id="10" name="Group 104"/>
            <p:cNvGrpSpPr/>
            <p:nvPr/>
          </p:nvGrpSpPr>
          <p:grpSpPr>
            <a:xfrm>
              <a:off x="5324988" y="4572008"/>
              <a:ext cx="214314" cy="500860"/>
              <a:chOff x="2071670" y="4429132"/>
              <a:chExt cx="214314" cy="500860"/>
            </a:xfrm>
          </p:grpSpPr>
          <p:cxnSp>
            <p:nvCxnSpPr>
              <p:cNvPr id="106" name="Straight Connector 105"/>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07" name="Straight Connector 106"/>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08" name="Straight Connector 107"/>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nvGrpSpPr>
            <p:cNvPr id="11" name="Group 109"/>
            <p:cNvGrpSpPr/>
            <p:nvPr/>
          </p:nvGrpSpPr>
          <p:grpSpPr>
            <a:xfrm>
              <a:off x="5253550" y="4643446"/>
              <a:ext cx="214314" cy="500860"/>
              <a:chOff x="2071670" y="4429132"/>
              <a:chExt cx="214314" cy="500860"/>
            </a:xfrm>
          </p:grpSpPr>
          <p:cxnSp>
            <p:nvCxnSpPr>
              <p:cNvPr id="111" name="Straight Connector 110"/>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grpSp>
        <p:nvGrpSpPr>
          <p:cNvPr id="12" name="Group 213"/>
          <p:cNvGrpSpPr/>
          <p:nvPr/>
        </p:nvGrpSpPr>
        <p:grpSpPr>
          <a:xfrm>
            <a:off x="3110410" y="5269858"/>
            <a:ext cx="285752" cy="571504"/>
            <a:chOff x="3110410" y="4786322"/>
            <a:chExt cx="285752" cy="571504"/>
          </a:xfrm>
        </p:grpSpPr>
        <p:grpSp>
          <p:nvGrpSpPr>
            <p:cNvPr id="13" name="Group 114"/>
            <p:cNvGrpSpPr/>
            <p:nvPr/>
          </p:nvGrpSpPr>
          <p:grpSpPr>
            <a:xfrm>
              <a:off x="3181848" y="4786322"/>
              <a:ext cx="214314" cy="500860"/>
              <a:chOff x="2071670" y="4429132"/>
              <a:chExt cx="214314" cy="500860"/>
            </a:xfrm>
          </p:grpSpPr>
          <p:cxnSp>
            <p:nvCxnSpPr>
              <p:cNvPr id="116" name="Straight Connector 115"/>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nvGrpSpPr>
            <p:cNvPr id="14" name="Group 119"/>
            <p:cNvGrpSpPr/>
            <p:nvPr/>
          </p:nvGrpSpPr>
          <p:grpSpPr>
            <a:xfrm>
              <a:off x="3110410" y="4856966"/>
              <a:ext cx="214314" cy="500860"/>
              <a:chOff x="2071670" y="4429132"/>
              <a:chExt cx="214314" cy="500860"/>
            </a:xfrm>
          </p:grpSpPr>
          <p:cxnSp>
            <p:nvCxnSpPr>
              <p:cNvPr id="121" name="Straight Connector 120"/>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22" name="Straight Connector 121"/>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grpSp>
        <p:nvGrpSpPr>
          <p:cNvPr id="15" name="Group 215"/>
          <p:cNvGrpSpPr/>
          <p:nvPr/>
        </p:nvGrpSpPr>
        <p:grpSpPr>
          <a:xfrm>
            <a:off x="1538774" y="5536558"/>
            <a:ext cx="500066" cy="572298"/>
            <a:chOff x="1538774" y="5000636"/>
            <a:chExt cx="500066" cy="572298"/>
          </a:xfrm>
        </p:grpSpPr>
        <p:grpSp>
          <p:nvGrpSpPr>
            <p:cNvPr id="16" name="Group 84"/>
            <p:cNvGrpSpPr/>
            <p:nvPr/>
          </p:nvGrpSpPr>
          <p:grpSpPr>
            <a:xfrm>
              <a:off x="1681650" y="5000636"/>
              <a:ext cx="214314" cy="500860"/>
              <a:chOff x="2071670" y="4429132"/>
              <a:chExt cx="214314" cy="500860"/>
            </a:xfrm>
          </p:grpSpPr>
          <p:cxnSp>
            <p:nvCxnSpPr>
              <p:cNvPr id="86" name="Straight Connector 85"/>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87" name="Straight Connector 86"/>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88" name="Straight Connector 87"/>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nvGrpSpPr>
            <p:cNvPr id="17" name="Group 89"/>
            <p:cNvGrpSpPr/>
            <p:nvPr/>
          </p:nvGrpSpPr>
          <p:grpSpPr>
            <a:xfrm>
              <a:off x="1538774" y="5072074"/>
              <a:ext cx="214314" cy="500860"/>
              <a:chOff x="2071670" y="4429132"/>
              <a:chExt cx="214314" cy="500860"/>
            </a:xfrm>
          </p:grpSpPr>
          <p:cxnSp>
            <p:nvCxnSpPr>
              <p:cNvPr id="91" name="Straight Connector 90"/>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92" name="Straight Connector 91"/>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nvGrpSpPr>
            <p:cNvPr id="18" name="Group 124"/>
            <p:cNvGrpSpPr/>
            <p:nvPr/>
          </p:nvGrpSpPr>
          <p:grpSpPr>
            <a:xfrm>
              <a:off x="1824526" y="5072074"/>
              <a:ext cx="214314" cy="500860"/>
              <a:chOff x="2071670" y="4429132"/>
              <a:chExt cx="214314" cy="500860"/>
            </a:xfrm>
          </p:grpSpPr>
          <p:cxnSp>
            <p:nvCxnSpPr>
              <p:cNvPr id="126" name="Straight Connector 125"/>
              <p:cNvCxnSpPr/>
              <p:nvPr/>
            </p:nvCxnSpPr>
            <p:spPr>
              <a:xfrm rot="5400000">
                <a:off x="2035951" y="4750603"/>
                <a:ext cx="357190" cy="158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27" name="Straight Connector 126"/>
              <p:cNvCxnSpPr/>
              <p:nvPr/>
            </p:nvCxnSpPr>
            <p:spPr>
              <a:xfrm rot="16200000" flipV="1">
                <a:off x="2178827" y="4607727"/>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28" name="Straight Connector 127"/>
              <p:cNvCxnSpPr/>
              <p:nvPr/>
            </p:nvCxnSpPr>
            <p:spPr>
              <a:xfrm rot="10800000" flipV="1">
                <a:off x="2071670" y="4572008"/>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rot="5400000" flipH="1" flipV="1">
                <a:off x="2178827" y="4464851"/>
                <a:ext cx="142876" cy="71438"/>
              </a:xfrm>
              <a:prstGeom prst="line">
                <a:avLst/>
              </a:prstGeom>
              <a:ln>
                <a:solidFill>
                  <a:schemeClr val="bg2">
                    <a:lumMod val="65000"/>
                    <a:lumOff val="35000"/>
                  </a:schemeClr>
                </a:solidFill>
              </a:ln>
            </p:spPr>
            <p:style>
              <a:lnRef idx="2">
                <a:schemeClr val="dk1"/>
              </a:lnRef>
              <a:fillRef idx="0">
                <a:schemeClr val="dk1"/>
              </a:fillRef>
              <a:effectRef idx="1">
                <a:schemeClr val="dk1"/>
              </a:effectRef>
              <a:fontRef idx="minor">
                <a:schemeClr val="tx1"/>
              </a:fontRef>
            </p:style>
          </p:cxnSp>
        </p:grpSp>
      </p:grpSp>
      <p:pic>
        <p:nvPicPr>
          <p:cNvPr id="139" name="Picture 138" descr="Fake wind map.png"/>
          <p:cNvPicPr>
            <a:picLocks noChangeAspect="1"/>
          </p:cNvPicPr>
          <p:nvPr/>
        </p:nvPicPr>
        <p:blipFill>
          <a:blip r:embed="rId2" cstate="print">
            <a:clrChange>
              <a:clrFrom>
                <a:srgbClr val="FFFFFF"/>
              </a:clrFrom>
              <a:clrTo>
                <a:srgbClr val="FFFFFF">
                  <a:alpha val="0"/>
                </a:srgbClr>
              </a:clrTo>
            </a:clrChange>
          </a:blip>
          <a:stretch>
            <a:fillRect/>
          </a:stretch>
        </p:blipFill>
        <p:spPr>
          <a:xfrm>
            <a:off x="1000100" y="4210184"/>
            <a:ext cx="4967830" cy="969184"/>
          </a:xfrm>
          <a:prstGeom prst="rect">
            <a:avLst/>
          </a:prstGeom>
        </p:spPr>
      </p:pic>
      <p:sp>
        <p:nvSpPr>
          <p:cNvPr id="217" name="TextBox 216"/>
          <p:cNvSpPr txBox="1"/>
          <p:nvPr/>
        </p:nvSpPr>
        <p:spPr>
          <a:xfrm>
            <a:off x="6000760" y="4555478"/>
            <a:ext cx="2286016" cy="369332"/>
          </a:xfrm>
          <a:prstGeom prst="rect">
            <a:avLst/>
          </a:prstGeom>
          <a:noFill/>
        </p:spPr>
        <p:txBody>
          <a:bodyPr wrap="square" rtlCol="0">
            <a:spAutoFit/>
          </a:bodyPr>
          <a:lstStyle/>
          <a:p>
            <a:r>
              <a:rPr lang="de-DE" dirty="0" err="1" smtClean="0"/>
              <a:t>CorWind</a:t>
            </a:r>
            <a:r>
              <a:rPr lang="de-DE" dirty="0" smtClean="0"/>
              <a:t> </a:t>
            </a:r>
            <a:r>
              <a:rPr lang="de-DE" sz="1200" dirty="0" smtClean="0"/>
              <a:t>model</a:t>
            </a:r>
            <a:endParaRPr lang="en-US" sz="1200" dirty="0"/>
          </a:p>
        </p:txBody>
      </p:sp>
      <p:sp>
        <p:nvSpPr>
          <p:cNvPr id="218" name="TextBox 217"/>
          <p:cNvSpPr txBox="1"/>
          <p:nvPr/>
        </p:nvSpPr>
        <p:spPr>
          <a:xfrm>
            <a:off x="6000760" y="3257452"/>
            <a:ext cx="2286016" cy="738664"/>
          </a:xfrm>
          <a:prstGeom prst="rect">
            <a:avLst/>
          </a:prstGeom>
          <a:noFill/>
        </p:spPr>
        <p:txBody>
          <a:bodyPr wrap="square" rtlCol="0">
            <a:spAutoFit/>
          </a:bodyPr>
          <a:lstStyle/>
          <a:p>
            <a:r>
              <a:rPr lang="de-DE" dirty="0" smtClean="0"/>
              <a:t>NET-OP </a:t>
            </a:r>
            <a:r>
              <a:rPr lang="de-DE" sz="1200" dirty="0" smtClean="0"/>
              <a:t>model</a:t>
            </a:r>
          </a:p>
          <a:p>
            <a:r>
              <a:rPr lang="de-DE" sz="1200" dirty="0" err="1" smtClean="0"/>
              <a:t>Grid</a:t>
            </a:r>
            <a:r>
              <a:rPr lang="de-DE" sz="1200" dirty="0" smtClean="0"/>
              <a:t> </a:t>
            </a:r>
            <a:r>
              <a:rPr lang="de-DE" sz="1200" dirty="0" err="1" smtClean="0"/>
              <a:t>optimization</a:t>
            </a:r>
            <a:endParaRPr lang="de-DE" sz="1200" dirty="0" smtClean="0"/>
          </a:p>
          <a:p>
            <a:r>
              <a:rPr lang="de-DE" sz="1200" b="1" i="1" dirty="0" err="1" smtClean="0"/>
              <a:t>Steady-state</a:t>
            </a:r>
            <a:endParaRPr lang="en-US" sz="1200" b="1" i="1" dirty="0"/>
          </a:p>
        </p:txBody>
      </p:sp>
      <p:sp>
        <p:nvSpPr>
          <p:cNvPr id="219" name="TextBox 218"/>
          <p:cNvSpPr txBox="1"/>
          <p:nvPr/>
        </p:nvSpPr>
        <p:spPr>
          <a:xfrm>
            <a:off x="6000760" y="1464592"/>
            <a:ext cx="2286016" cy="738664"/>
          </a:xfrm>
          <a:prstGeom prst="rect">
            <a:avLst/>
          </a:prstGeom>
          <a:noFill/>
        </p:spPr>
        <p:txBody>
          <a:bodyPr wrap="square" rtlCol="0">
            <a:spAutoFit/>
          </a:bodyPr>
          <a:lstStyle/>
          <a:p>
            <a:r>
              <a:rPr lang="de-DE" dirty="0" smtClean="0"/>
              <a:t>WCMS </a:t>
            </a:r>
            <a:r>
              <a:rPr lang="de-DE" sz="1200" dirty="0" smtClean="0"/>
              <a:t>model</a:t>
            </a:r>
          </a:p>
          <a:p>
            <a:r>
              <a:rPr lang="en-US" sz="1200" dirty="0" smtClean="0"/>
              <a:t>Analysis of the availability of power plant system services</a:t>
            </a:r>
            <a:endParaRPr lang="en-US" sz="1200" dirty="0"/>
          </a:p>
        </p:txBody>
      </p:sp>
      <p:sp>
        <p:nvSpPr>
          <p:cNvPr id="220" name="TextBox 219"/>
          <p:cNvSpPr txBox="1"/>
          <p:nvPr/>
        </p:nvSpPr>
        <p:spPr>
          <a:xfrm>
            <a:off x="6000760" y="5341296"/>
            <a:ext cx="2286016" cy="553998"/>
          </a:xfrm>
          <a:prstGeom prst="rect">
            <a:avLst/>
          </a:prstGeom>
          <a:noFill/>
        </p:spPr>
        <p:txBody>
          <a:bodyPr wrap="square" rtlCol="0">
            <a:spAutoFit/>
          </a:bodyPr>
          <a:lstStyle/>
          <a:p>
            <a:r>
              <a:rPr lang="de-DE" sz="1200" dirty="0" smtClean="0"/>
              <a:t>Off-</a:t>
            </a:r>
            <a:r>
              <a:rPr lang="de-DE" sz="1200" dirty="0" err="1" smtClean="0"/>
              <a:t>shore</a:t>
            </a:r>
            <a:r>
              <a:rPr lang="de-DE" sz="1200" dirty="0" smtClean="0"/>
              <a:t> </a:t>
            </a:r>
            <a:r>
              <a:rPr lang="de-DE" sz="1200" dirty="0" err="1" smtClean="0"/>
              <a:t>development</a:t>
            </a:r>
            <a:endParaRPr lang="de-DE" sz="1200" dirty="0" smtClean="0"/>
          </a:p>
          <a:p>
            <a:r>
              <a:rPr lang="de-DE" dirty="0" smtClean="0"/>
              <a:t>Wake </a:t>
            </a:r>
            <a:r>
              <a:rPr lang="de-DE" dirty="0" err="1" smtClean="0"/>
              <a:t>modelling</a:t>
            </a:r>
            <a:endParaRPr lang="en-US" dirty="0"/>
          </a:p>
        </p:txBody>
      </p:sp>
      <p:grpSp>
        <p:nvGrpSpPr>
          <p:cNvPr id="19" name="Group 264"/>
          <p:cNvGrpSpPr/>
          <p:nvPr/>
        </p:nvGrpSpPr>
        <p:grpSpPr>
          <a:xfrm>
            <a:off x="1050088" y="4126850"/>
            <a:ext cx="4857784" cy="857256"/>
            <a:chOff x="1026273" y="3000372"/>
            <a:chExt cx="4857784" cy="857256"/>
          </a:xfrm>
        </p:grpSpPr>
        <p:sp>
          <p:nvSpPr>
            <p:cNvPr id="235" name="Flowchart: Data 234"/>
            <p:cNvSpPr/>
            <p:nvPr/>
          </p:nvSpPr>
          <p:spPr>
            <a:xfrm>
              <a:off x="1026273" y="3000372"/>
              <a:ext cx="4857784" cy="857256"/>
            </a:xfrm>
            <a:prstGeom prst="flowChartInputOutput">
              <a:avLst/>
            </a:prstGeom>
            <a:noFill/>
            <a:ln>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0" name="Group 263"/>
            <p:cNvGrpSpPr/>
            <p:nvPr/>
          </p:nvGrpSpPr>
          <p:grpSpPr>
            <a:xfrm>
              <a:off x="1204889" y="3000372"/>
              <a:ext cx="4503769" cy="857256"/>
              <a:chOff x="1204889" y="3000372"/>
              <a:chExt cx="4503769" cy="857256"/>
            </a:xfrm>
          </p:grpSpPr>
          <p:cxnSp>
            <p:nvCxnSpPr>
              <p:cNvPr id="237" name="Straight Connector 236"/>
              <p:cNvCxnSpPr/>
              <p:nvPr/>
            </p:nvCxnSpPr>
            <p:spPr>
              <a:xfrm flipV="1">
                <a:off x="1214414"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1428728"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1643042"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1857356"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V="1">
                <a:off x="2071670"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2285984"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2500298"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2714612"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928926"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3143240"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3357554"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V="1">
                <a:off x="3571868"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3786182"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V="1">
                <a:off x="4000496"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4214810"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4429124"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4643438" y="3000372"/>
                <a:ext cx="1000132" cy="857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1851006" y="3143248"/>
                <a:ext cx="3857652"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1701780" y="3286124"/>
                <a:ext cx="3857652"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522391" y="3429000"/>
                <a:ext cx="3857652"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371578" y="3571876"/>
                <a:ext cx="3857652"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204889" y="3714752"/>
                <a:ext cx="3857652"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66" name="TextBox 265"/>
          <p:cNvSpPr txBox="1"/>
          <p:nvPr/>
        </p:nvSpPr>
        <p:spPr>
          <a:xfrm>
            <a:off x="6000760" y="3983974"/>
            <a:ext cx="2928958" cy="553998"/>
          </a:xfrm>
          <a:prstGeom prst="rect">
            <a:avLst/>
          </a:prstGeom>
          <a:noFill/>
        </p:spPr>
        <p:txBody>
          <a:bodyPr wrap="square" rtlCol="0">
            <a:spAutoFit/>
          </a:bodyPr>
          <a:lstStyle/>
          <a:p>
            <a:r>
              <a:rPr lang="de-DE" dirty="0" smtClean="0"/>
              <a:t>Analysis </a:t>
            </a:r>
            <a:r>
              <a:rPr lang="de-DE" sz="1200" dirty="0" smtClean="0"/>
              <a:t>on </a:t>
            </a:r>
            <a:r>
              <a:rPr lang="de-DE" sz="1200" dirty="0" err="1" smtClean="0"/>
              <a:t>variability</a:t>
            </a:r>
            <a:r>
              <a:rPr lang="de-DE" sz="1200" dirty="0" smtClean="0"/>
              <a:t> &amp; </a:t>
            </a:r>
            <a:r>
              <a:rPr lang="de-DE" sz="1200" dirty="0" err="1" smtClean="0"/>
              <a:t>predictability</a:t>
            </a:r>
            <a:endParaRPr lang="de-DE" sz="1200" dirty="0" smtClean="0"/>
          </a:p>
        </p:txBody>
      </p:sp>
      <p:grpSp>
        <p:nvGrpSpPr>
          <p:cNvPr id="21" name="Group 315"/>
          <p:cNvGrpSpPr/>
          <p:nvPr/>
        </p:nvGrpSpPr>
        <p:grpSpPr>
          <a:xfrm>
            <a:off x="1570964" y="1340768"/>
            <a:ext cx="4001168" cy="924890"/>
            <a:chOff x="1570964" y="1165844"/>
            <a:chExt cx="4001168" cy="924890"/>
          </a:xfrm>
        </p:grpSpPr>
        <p:sp>
          <p:nvSpPr>
            <p:cNvPr id="211" name="TextBox 210"/>
            <p:cNvSpPr txBox="1"/>
            <p:nvPr/>
          </p:nvSpPr>
          <p:spPr>
            <a:xfrm>
              <a:off x="3658099" y="1165844"/>
              <a:ext cx="362600" cy="215444"/>
            </a:xfrm>
            <a:prstGeom prst="rect">
              <a:avLst/>
            </a:prstGeom>
            <a:noFill/>
          </p:spPr>
          <p:txBody>
            <a:bodyPr wrap="none" rtlCol="0">
              <a:spAutoFit/>
            </a:bodyPr>
            <a:lstStyle/>
            <a:p>
              <a:r>
                <a:rPr lang="de-DE" sz="800" b="1" dirty="0" smtClean="0">
                  <a:solidFill>
                    <a:srgbClr val="0070C0"/>
                  </a:solidFill>
                  <a:effectLst>
                    <a:outerShdw blurRad="38100" dist="38100" dir="2700000" algn="tl">
                      <a:srgbClr val="000000">
                        <a:alpha val="43137"/>
                      </a:srgbClr>
                    </a:outerShdw>
                  </a:effectLst>
                </a:rPr>
                <a:t>P,Q</a:t>
              </a:r>
              <a:endParaRPr lang="en-US" sz="800" b="1" dirty="0">
                <a:solidFill>
                  <a:srgbClr val="0070C0"/>
                </a:solidFill>
                <a:effectLst>
                  <a:outerShdw blurRad="38100" dist="38100" dir="2700000" algn="tl">
                    <a:srgbClr val="000000">
                      <a:alpha val="43137"/>
                    </a:srgbClr>
                  </a:outerShdw>
                </a:effectLst>
              </a:endParaRPr>
            </a:p>
          </p:txBody>
        </p:sp>
        <p:grpSp>
          <p:nvGrpSpPr>
            <p:cNvPr id="22" name="Group 179"/>
            <p:cNvGrpSpPr/>
            <p:nvPr/>
          </p:nvGrpSpPr>
          <p:grpSpPr>
            <a:xfrm>
              <a:off x="1713840" y="1357298"/>
              <a:ext cx="3714777" cy="500066"/>
              <a:chOff x="2928926" y="1928802"/>
              <a:chExt cx="3714777" cy="500066"/>
            </a:xfrm>
          </p:grpSpPr>
          <p:sp>
            <p:nvSpPr>
              <p:cNvPr id="169" name="Oval 168"/>
              <p:cNvSpPr/>
              <p:nvPr/>
            </p:nvSpPr>
            <p:spPr>
              <a:xfrm>
                <a:off x="2928926" y="2357430"/>
                <a:ext cx="142876" cy="7143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0" name="Oval 169"/>
              <p:cNvSpPr/>
              <p:nvPr/>
            </p:nvSpPr>
            <p:spPr>
              <a:xfrm>
                <a:off x="3500430" y="2143116"/>
                <a:ext cx="142876" cy="7143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1" name="Straight Connector 170"/>
              <p:cNvCxnSpPr>
                <a:stCxn id="169" idx="7"/>
                <a:endCxn id="170" idx="2"/>
              </p:cNvCxnSpPr>
              <p:nvPr/>
            </p:nvCxnSpPr>
            <p:spPr>
              <a:xfrm rot="5400000" flipH="1" flipV="1">
                <a:off x="3181126" y="2048588"/>
                <a:ext cx="189057" cy="44955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2" name="Straight Connector 171"/>
              <p:cNvCxnSpPr>
                <a:stCxn id="170" idx="6"/>
                <a:endCxn id="178" idx="6"/>
              </p:cNvCxnSpPr>
              <p:nvPr/>
            </p:nvCxnSpPr>
            <p:spPr>
              <a:xfrm>
                <a:off x="3643306" y="2178835"/>
                <a:ext cx="785818" cy="214314"/>
              </a:xfrm>
              <a:prstGeom prst="line">
                <a:avLst/>
              </a:prstGeom>
            </p:spPr>
            <p:style>
              <a:lnRef idx="1">
                <a:schemeClr val="accent2"/>
              </a:lnRef>
              <a:fillRef idx="0">
                <a:schemeClr val="accent2"/>
              </a:fillRef>
              <a:effectRef idx="0">
                <a:schemeClr val="accent2"/>
              </a:effectRef>
              <a:fontRef idx="minor">
                <a:schemeClr val="tx1"/>
              </a:fontRef>
            </p:style>
          </p:cxnSp>
          <p:cxnSp>
            <p:nvCxnSpPr>
              <p:cNvPr id="173" name="Straight Connector 172"/>
              <p:cNvCxnSpPr>
                <a:stCxn id="169" idx="5"/>
                <a:endCxn id="178" idx="2"/>
              </p:cNvCxnSpPr>
              <p:nvPr/>
            </p:nvCxnSpPr>
            <p:spPr>
              <a:xfrm rot="5400000" flipH="1" flipV="1">
                <a:off x="3655934" y="1788093"/>
                <a:ext cx="25257" cy="123537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4" name="Straight Connector 173"/>
              <p:cNvCxnSpPr>
                <a:stCxn id="178" idx="7"/>
                <a:endCxn id="179" idx="6"/>
              </p:cNvCxnSpPr>
              <p:nvPr/>
            </p:nvCxnSpPr>
            <p:spPr>
              <a:xfrm rot="5400000" flipH="1" flipV="1">
                <a:off x="5395704" y="1119894"/>
                <a:ext cx="260495" cy="2235502"/>
              </a:xfrm>
              <a:prstGeom prst="line">
                <a:avLst/>
              </a:prstGeom>
            </p:spPr>
            <p:style>
              <a:lnRef idx="1">
                <a:schemeClr val="accent2"/>
              </a:lnRef>
              <a:fillRef idx="0">
                <a:schemeClr val="accent2"/>
              </a:fillRef>
              <a:effectRef idx="0">
                <a:schemeClr val="accent2"/>
              </a:effectRef>
              <a:fontRef idx="minor">
                <a:schemeClr val="tx1"/>
              </a:fontRef>
            </p:style>
          </p:cxnSp>
          <p:sp>
            <p:nvSpPr>
              <p:cNvPr id="175" name="Oval 174"/>
              <p:cNvSpPr/>
              <p:nvPr/>
            </p:nvSpPr>
            <p:spPr>
              <a:xfrm>
                <a:off x="5000628" y="1928802"/>
                <a:ext cx="142876" cy="7143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6" name="Straight Connector 175"/>
              <p:cNvCxnSpPr>
                <a:stCxn id="170" idx="7"/>
                <a:endCxn id="175" idx="2"/>
              </p:cNvCxnSpPr>
              <p:nvPr/>
            </p:nvCxnSpPr>
            <p:spPr>
              <a:xfrm rot="5400000" flipH="1" flipV="1">
                <a:off x="4216977" y="1369927"/>
                <a:ext cx="189057" cy="1378246"/>
              </a:xfrm>
              <a:prstGeom prst="line">
                <a:avLst/>
              </a:prstGeom>
            </p:spPr>
            <p:style>
              <a:lnRef idx="1">
                <a:schemeClr val="accent2"/>
              </a:lnRef>
              <a:fillRef idx="0">
                <a:schemeClr val="accent2"/>
              </a:fillRef>
              <a:effectRef idx="0">
                <a:schemeClr val="accent2"/>
              </a:effectRef>
              <a:fontRef idx="minor">
                <a:schemeClr val="tx1"/>
              </a:fontRef>
            </p:style>
          </p:cxnSp>
          <p:cxnSp>
            <p:nvCxnSpPr>
              <p:cNvPr id="177" name="Straight Connector 176"/>
              <p:cNvCxnSpPr>
                <a:stCxn id="175" idx="6"/>
                <a:endCxn id="179" idx="6"/>
              </p:cNvCxnSpPr>
              <p:nvPr/>
            </p:nvCxnSpPr>
            <p:spPr>
              <a:xfrm>
                <a:off x="5143504" y="1964521"/>
                <a:ext cx="1500198" cy="142876"/>
              </a:xfrm>
              <a:prstGeom prst="line">
                <a:avLst/>
              </a:prstGeom>
            </p:spPr>
            <p:style>
              <a:lnRef idx="1">
                <a:schemeClr val="accent2"/>
              </a:lnRef>
              <a:fillRef idx="0">
                <a:schemeClr val="accent2"/>
              </a:fillRef>
              <a:effectRef idx="0">
                <a:schemeClr val="accent2"/>
              </a:effectRef>
              <a:fontRef idx="minor">
                <a:schemeClr val="tx1"/>
              </a:fontRef>
            </p:style>
          </p:cxnSp>
          <p:sp>
            <p:nvSpPr>
              <p:cNvPr id="178" name="Oval 177"/>
              <p:cNvSpPr/>
              <p:nvPr/>
            </p:nvSpPr>
            <p:spPr>
              <a:xfrm>
                <a:off x="4286248" y="2357430"/>
                <a:ext cx="142876" cy="7143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9" name="Oval 178"/>
              <p:cNvSpPr/>
              <p:nvPr/>
            </p:nvSpPr>
            <p:spPr>
              <a:xfrm>
                <a:off x="6500826" y="2071678"/>
                <a:ext cx="142876" cy="7143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cxnSp>
          <p:nvCxnSpPr>
            <p:cNvPr id="182" name="Straight Arrow Connector 181"/>
            <p:cNvCxnSpPr/>
            <p:nvPr/>
          </p:nvCxnSpPr>
          <p:spPr>
            <a:xfrm flipV="1">
              <a:off x="1999592" y="1571612"/>
              <a:ext cx="21431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V="1">
              <a:off x="2856848" y="1357298"/>
              <a:ext cx="64294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2285344" y="192880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2785410" y="1643050"/>
              <a:ext cx="28575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3785542" y="1571612"/>
              <a:ext cx="64294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4357046" y="1357298"/>
              <a:ext cx="57150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2166283" y="1381113"/>
              <a:ext cx="362600" cy="215444"/>
            </a:xfrm>
            <a:prstGeom prst="rect">
              <a:avLst/>
            </a:prstGeom>
            <a:noFill/>
          </p:spPr>
          <p:txBody>
            <a:bodyPr wrap="none" rtlCol="0">
              <a:spAutoFit/>
            </a:bodyPr>
            <a:lstStyle/>
            <a:p>
              <a:r>
                <a:rPr lang="de-DE" sz="800" b="1" dirty="0" smtClean="0">
                  <a:solidFill>
                    <a:srgbClr val="0070C0"/>
                  </a:solidFill>
                  <a:effectLst>
                    <a:outerShdw blurRad="38100" dist="38100" dir="2700000" algn="tl">
                      <a:srgbClr val="000000">
                        <a:alpha val="43137"/>
                      </a:srgbClr>
                    </a:outerShdw>
                  </a:effectLst>
                </a:rPr>
                <a:t>P,Q</a:t>
              </a:r>
              <a:endParaRPr lang="en-US" sz="800" b="1" dirty="0">
                <a:solidFill>
                  <a:srgbClr val="0070C0"/>
                </a:solidFill>
                <a:effectLst>
                  <a:outerShdw blurRad="38100" dist="38100" dir="2700000" algn="tl">
                    <a:srgbClr val="000000">
                      <a:alpha val="43137"/>
                    </a:srgbClr>
                  </a:outerShdw>
                </a:effectLst>
              </a:endParaRPr>
            </a:p>
          </p:txBody>
        </p:sp>
        <p:sp>
          <p:nvSpPr>
            <p:cNvPr id="208" name="TextBox 207"/>
            <p:cNvSpPr txBox="1"/>
            <p:nvPr/>
          </p:nvSpPr>
          <p:spPr>
            <a:xfrm>
              <a:off x="1570964" y="1833549"/>
              <a:ext cx="362600" cy="215444"/>
            </a:xfrm>
            <a:prstGeom prst="rect">
              <a:avLst/>
            </a:prstGeom>
            <a:noFill/>
          </p:spPr>
          <p:txBody>
            <a:bodyPr wrap="none" rtlCol="0">
              <a:spAutoFit/>
            </a:bodyPr>
            <a:lstStyle/>
            <a:p>
              <a:r>
                <a:rPr lang="de-DE" sz="800" b="1" dirty="0" smtClean="0">
                  <a:solidFill>
                    <a:srgbClr val="0070C0"/>
                  </a:solidFill>
                  <a:effectLst>
                    <a:outerShdw blurRad="38100" dist="38100" dir="2700000" algn="tl">
                      <a:srgbClr val="000000">
                        <a:alpha val="43137"/>
                      </a:srgbClr>
                    </a:outerShdw>
                  </a:effectLst>
                </a:rPr>
                <a:t>P,Q</a:t>
              </a:r>
              <a:endParaRPr lang="en-US" sz="800" b="1" dirty="0">
                <a:solidFill>
                  <a:srgbClr val="0070C0"/>
                </a:solidFill>
                <a:effectLst>
                  <a:outerShdw blurRad="38100" dist="38100" dir="2700000" algn="tl">
                    <a:srgbClr val="000000">
                      <a:alpha val="43137"/>
                    </a:srgbClr>
                  </a:outerShdw>
                </a:effectLst>
              </a:endParaRPr>
            </a:p>
          </p:txBody>
        </p:sp>
        <p:sp>
          <p:nvSpPr>
            <p:cNvPr id="209" name="TextBox 208"/>
            <p:cNvSpPr txBox="1"/>
            <p:nvPr/>
          </p:nvSpPr>
          <p:spPr>
            <a:xfrm>
              <a:off x="3023532" y="1833556"/>
              <a:ext cx="362600" cy="215444"/>
            </a:xfrm>
            <a:prstGeom prst="rect">
              <a:avLst/>
            </a:prstGeom>
            <a:noFill/>
          </p:spPr>
          <p:txBody>
            <a:bodyPr wrap="none" rtlCol="0">
              <a:spAutoFit/>
            </a:bodyPr>
            <a:lstStyle/>
            <a:p>
              <a:r>
                <a:rPr lang="de-DE" sz="800" b="1" dirty="0" smtClean="0">
                  <a:solidFill>
                    <a:srgbClr val="0070C0"/>
                  </a:solidFill>
                  <a:effectLst>
                    <a:outerShdw blurRad="38100" dist="38100" dir="2700000" algn="tl">
                      <a:srgbClr val="000000">
                        <a:alpha val="43137"/>
                      </a:srgbClr>
                    </a:outerShdw>
                  </a:effectLst>
                </a:rPr>
                <a:t>P,Q</a:t>
              </a:r>
              <a:endParaRPr lang="en-US" sz="800" b="1" dirty="0">
                <a:solidFill>
                  <a:srgbClr val="0070C0"/>
                </a:solidFill>
                <a:effectLst>
                  <a:outerShdw blurRad="38100" dist="38100" dir="2700000" algn="tl">
                    <a:srgbClr val="000000">
                      <a:alpha val="43137"/>
                    </a:srgbClr>
                  </a:outerShdw>
                </a:effectLst>
              </a:endParaRPr>
            </a:p>
          </p:txBody>
        </p:sp>
        <p:sp>
          <p:nvSpPr>
            <p:cNvPr id="210" name="TextBox 209"/>
            <p:cNvSpPr txBox="1"/>
            <p:nvPr/>
          </p:nvSpPr>
          <p:spPr>
            <a:xfrm>
              <a:off x="5209532" y="1541911"/>
              <a:ext cx="362600" cy="215444"/>
            </a:xfrm>
            <a:prstGeom prst="rect">
              <a:avLst/>
            </a:prstGeom>
            <a:noFill/>
          </p:spPr>
          <p:txBody>
            <a:bodyPr wrap="none" rtlCol="0">
              <a:spAutoFit/>
            </a:bodyPr>
            <a:lstStyle/>
            <a:p>
              <a:r>
                <a:rPr lang="de-DE" sz="800" b="1" dirty="0" smtClean="0">
                  <a:solidFill>
                    <a:srgbClr val="0070C0"/>
                  </a:solidFill>
                  <a:effectLst>
                    <a:outerShdw blurRad="38100" dist="38100" dir="2700000" algn="tl">
                      <a:srgbClr val="000000">
                        <a:alpha val="43137"/>
                      </a:srgbClr>
                    </a:outerShdw>
                  </a:effectLst>
                </a:rPr>
                <a:t>P,Q</a:t>
              </a:r>
              <a:endParaRPr lang="en-US" sz="800" b="1" dirty="0">
                <a:solidFill>
                  <a:srgbClr val="0070C0"/>
                </a:solidFill>
                <a:effectLst>
                  <a:outerShdw blurRad="38100" dist="38100" dir="2700000" algn="tl">
                    <a:srgbClr val="000000">
                      <a:alpha val="43137"/>
                    </a:srgbClr>
                  </a:outerShdw>
                </a:effectLst>
              </a:endParaRPr>
            </a:p>
          </p:txBody>
        </p:sp>
        <p:cxnSp>
          <p:nvCxnSpPr>
            <p:cNvPr id="273" name="Straight Connector 272"/>
            <p:cNvCxnSpPr/>
            <p:nvPr/>
          </p:nvCxnSpPr>
          <p:spPr>
            <a:xfrm rot="5400000">
              <a:off x="4778025" y="1509704"/>
              <a:ext cx="519118" cy="642942"/>
            </a:xfrm>
            <a:prstGeom prst="line">
              <a:avLst/>
            </a:prstGeom>
          </p:spPr>
          <p:style>
            <a:lnRef idx="1">
              <a:schemeClr val="accent2"/>
            </a:lnRef>
            <a:fillRef idx="0">
              <a:schemeClr val="accent2"/>
            </a:fillRef>
            <a:effectRef idx="0">
              <a:schemeClr val="accent2"/>
            </a:effectRef>
            <a:fontRef idx="minor">
              <a:schemeClr val="tx1"/>
            </a:fontRef>
          </p:style>
        </p:cxnSp>
        <p:cxnSp>
          <p:nvCxnSpPr>
            <p:cNvPr id="289" name="Straight Arrow Connector 288"/>
            <p:cNvCxnSpPr/>
            <p:nvPr/>
          </p:nvCxnSpPr>
          <p:spPr>
            <a:xfrm rot="10800000" flipV="1">
              <a:off x="4818504" y="1733540"/>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3" name="Group 314"/>
          <p:cNvGrpSpPr/>
          <p:nvPr/>
        </p:nvGrpSpPr>
        <p:grpSpPr>
          <a:xfrm>
            <a:off x="1071538" y="2993366"/>
            <a:ext cx="4857784" cy="857256"/>
            <a:chOff x="866748" y="2938458"/>
            <a:chExt cx="4857784" cy="857256"/>
          </a:xfr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p:grpSpPr>
        <p:sp>
          <p:nvSpPr>
            <p:cNvPr id="296" name="Flowchart: Data 295"/>
            <p:cNvSpPr/>
            <p:nvPr/>
          </p:nvSpPr>
          <p:spPr>
            <a:xfrm>
              <a:off x="866748" y="2938458"/>
              <a:ext cx="4857784" cy="857256"/>
            </a:xfrm>
            <a:prstGeom prst="flowChartInputOutpu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7" name="Oval 296"/>
            <p:cNvSpPr/>
            <p:nvPr/>
          </p:nvSpPr>
          <p:spPr>
            <a:xfrm>
              <a:off x="1509690" y="3438524"/>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8" name="Oval 297"/>
            <p:cNvSpPr/>
            <p:nvPr/>
          </p:nvSpPr>
          <p:spPr>
            <a:xfrm>
              <a:off x="2081194" y="3224210"/>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99" name="Straight Connector 298"/>
            <p:cNvCxnSpPr>
              <a:stCxn id="304" idx="1"/>
              <a:endCxn id="298" idx="6"/>
            </p:cNvCxnSpPr>
            <p:nvPr/>
          </p:nvCxnSpPr>
          <p:spPr>
            <a:xfrm rot="16200000" flipV="1">
              <a:off x="2461475" y="3022525"/>
              <a:ext cx="189057" cy="663866"/>
            </a:xfrm>
            <a:prstGeom prst="line">
              <a:avLst/>
            </a:prstGeom>
            <a:grpFill/>
          </p:spPr>
          <p:style>
            <a:lnRef idx="1">
              <a:schemeClr val="accent2"/>
            </a:lnRef>
            <a:fillRef idx="0">
              <a:schemeClr val="accent2"/>
            </a:fillRef>
            <a:effectRef idx="0">
              <a:schemeClr val="accent2"/>
            </a:effectRef>
            <a:fontRef idx="minor">
              <a:schemeClr val="tx1"/>
            </a:fontRef>
          </p:style>
        </p:cxnSp>
        <p:cxnSp>
          <p:nvCxnSpPr>
            <p:cNvPr id="300" name="Straight Connector 299"/>
            <p:cNvCxnSpPr>
              <a:endCxn id="304" idx="6"/>
            </p:cNvCxnSpPr>
            <p:nvPr/>
          </p:nvCxnSpPr>
          <p:spPr>
            <a:xfrm rot="10800000">
              <a:off x="3009888" y="3474244"/>
              <a:ext cx="1419236" cy="311947"/>
            </a:xfrm>
            <a:prstGeom prst="line">
              <a:avLst/>
            </a:prstGeom>
            <a:grpFill/>
          </p:spPr>
          <p:style>
            <a:lnRef idx="1">
              <a:schemeClr val="accent2"/>
            </a:lnRef>
            <a:fillRef idx="0">
              <a:schemeClr val="accent2"/>
            </a:fillRef>
            <a:effectRef idx="0">
              <a:schemeClr val="accent2"/>
            </a:effectRef>
            <a:fontRef idx="minor">
              <a:schemeClr val="tx1"/>
            </a:fontRef>
          </p:style>
        </p:cxnSp>
        <p:sp>
          <p:nvSpPr>
            <p:cNvPr id="301" name="Oval 300"/>
            <p:cNvSpPr/>
            <p:nvPr/>
          </p:nvSpPr>
          <p:spPr>
            <a:xfrm>
              <a:off x="3581392" y="3009896"/>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302" name="Straight Connector 301"/>
            <p:cNvCxnSpPr>
              <a:stCxn id="297" idx="5"/>
            </p:cNvCxnSpPr>
            <p:nvPr/>
          </p:nvCxnSpPr>
          <p:spPr>
            <a:xfrm rot="16200000" flipH="1">
              <a:off x="2887038" y="2244104"/>
              <a:ext cx="286692" cy="2797484"/>
            </a:xfrm>
            <a:prstGeom prst="line">
              <a:avLst/>
            </a:prstGeom>
            <a:grpFill/>
          </p:spPr>
          <p:style>
            <a:lnRef idx="1">
              <a:schemeClr val="accent2"/>
            </a:lnRef>
            <a:fillRef idx="0">
              <a:schemeClr val="accent2"/>
            </a:fillRef>
            <a:effectRef idx="0">
              <a:schemeClr val="accent2"/>
            </a:effectRef>
            <a:fontRef idx="minor">
              <a:schemeClr val="tx1"/>
            </a:fontRef>
          </p:style>
        </p:cxnSp>
        <p:cxnSp>
          <p:nvCxnSpPr>
            <p:cNvPr id="303" name="Straight Connector 302"/>
            <p:cNvCxnSpPr>
              <a:stCxn id="301" idx="4"/>
            </p:cNvCxnSpPr>
            <p:nvPr/>
          </p:nvCxnSpPr>
          <p:spPr>
            <a:xfrm rot="16200000" flipH="1">
              <a:off x="3688549" y="3045615"/>
              <a:ext cx="704856" cy="776294"/>
            </a:xfrm>
            <a:prstGeom prst="line">
              <a:avLst/>
            </a:prstGeom>
            <a:grpFill/>
          </p:spPr>
          <p:style>
            <a:lnRef idx="1">
              <a:schemeClr val="accent2"/>
            </a:lnRef>
            <a:fillRef idx="0">
              <a:schemeClr val="accent2"/>
            </a:fillRef>
            <a:effectRef idx="0">
              <a:schemeClr val="accent2"/>
            </a:effectRef>
            <a:fontRef idx="minor">
              <a:schemeClr val="tx1"/>
            </a:fontRef>
          </p:style>
        </p:cxnSp>
        <p:sp>
          <p:nvSpPr>
            <p:cNvPr id="304" name="Oval 303"/>
            <p:cNvSpPr/>
            <p:nvPr/>
          </p:nvSpPr>
          <p:spPr>
            <a:xfrm>
              <a:off x="2867012" y="3438524"/>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5" name="Oval 304"/>
            <p:cNvSpPr/>
            <p:nvPr/>
          </p:nvSpPr>
          <p:spPr>
            <a:xfrm>
              <a:off x="5081590" y="3152772"/>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306" name="Straight Connector 305"/>
            <p:cNvCxnSpPr>
              <a:stCxn id="305" idx="4"/>
            </p:cNvCxnSpPr>
            <p:nvPr/>
          </p:nvCxnSpPr>
          <p:spPr>
            <a:xfrm rot="5400000">
              <a:off x="4510086" y="3143248"/>
              <a:ext cx="561980" cy="723904"/>
            </a:xfrm>
            <a:prstGeom prst="line">
              <a:avLst/>
            </a:prstGeom>
            <a:grpFill/>
          </p:spPr>
          <p:style>
            <a:lnRef idx="1">
              <a:schemeClr val="accent2"/>
            </a:lnRef>
            <a:fillRef idx="0">
              <a:schemeClr val="accent2"/>
            </a:fillRef>
            <a:effectRef idx="0">
              <a:schemeClr val="accent2"/>
            </a:effectRef>
            <a:fontRef idx="minor">
              <a:schemeClr val="tx1"/>
            </a:fontRef>
          </p:style>
        </p:cxnSp>
      </p:grpSp>
      <p:grpSp>
        <p:nvGrpSpPr>
          <p:cNvPr id="24" name="Group 293"/>
          <p:cNvGrpSpPr/>
          <p:nvPr/>
        </p:nvGrpSpPr>
        <p:grpSpPr>
          <a:xfrm>
            <a:off x="1071538" y="2912404"/>
            <a:ext cx="4857784" cy="857256"/>
            <a:chOff x="714348" y="2786058"/>
            <a:chExt cx="4857784" cy="857256"/>
          </a:xfr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p:grpSpPr>
        <p:sp>
          <p:nvSpPr>
            <p:cNvPr id="276" name="Flowchart: Data 275"/>
            <p:cNvSpPr/>
            <p:nvPr/>
          </p:nvSpPr>
          <p:spPr>
            <a:xfrm>
              <a:off x="714348" y="2786058"/>
              <a:ext cx="4857784" cy="857256"/>
            </a:xfrm>
            <a:prstGeom prst="flowChartInputOutpu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7" name="Oval 276"/>
            <p:cNvSpPr/>
            <p:nvPr/>
          </p:nvSpPr>
          <p:spPr>
            <a:xfrm>
              <a:off x="1357290" y="3286124"/>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8" name="Oval 277"/>
            <p:cNvSpPr/>
            <p:nvPr/>
          </p:nvSpPr>
          <p:spPr>
            <a:xfrm>
              <a:off x="1928794" y="3071810"/>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79" name="Straight Connector 278"/>
            <p:cNvCxnSpPr>
              <a:stCxn id="277" idx="7"/>
              <a:endCxn id="278" idx="2"/>
            </p:cNvCxnSpPr>
            <p:nvPr/>
          </p:nvCxnSpPr>
          <p:spPr>
            <a:xfrm rot="5400000" flipH="1" flipV="1">
              <a:off x="1609490" y="2977282"/>
              <a:ext cx="189057" cy="449552"/>
            </a:xfrm>
            <a:prstGeom prst="line">
              <a:avLst/>
            </a:prstGeom>
            <a:grpFill/>
          </p:spPr>
          <p:style>
            <a:lnRef idx="1">
              <a:schemeClr val="accent2"/>
            </a:lnRef>
            <a:fillRef idx="0">
              <a:schemeClr val="accent2"/>
            </a:fillRef>
            <a:effectRef idx="0">
              <a:schemeClr val="accent2"/>
            </a:effectRef>
            <a:fontRef idx="minor">
              <a:schemeClr val="tx1"/>
            </a:fontRef>
          </p:style>
        </p:cxnSp>
        <p:cxnSp>
          <p:nvCxnSpPr>
            <p:cNvPr id="280" name="Straight Connector 279"/>
            <p:cNvCxnSpPr>
              <a:stCxn id="278" idx="6"/>
              <a:endCxn id="286" idx="6"/>
            </p:cNvCxnSpPr>
            <p:nvPr/>
          </p:nvCxnSpPr>
          <p:spPr>
            <a:xfrm>
              <a:off x="2071670" y="3107529"/>
              <a:ext cx="785818" cy="214314"/>
            </a:xfrm>
            <a:prstGeom prst="line">
              <a:avLst/>
            </a:prstGeom>
            <a:grpFill/>
          </p:spPr>
          <p:style>
            <a:lnRef idx="1">
              <a:schemeClr val="accent2"/>
            </a:lnRef>
            <a:fillRef idx="0">
              <a:schemeClr val="accent2"/>
            </a:fillRef>
            <a:effectRef idx="0">
              <a:schemeClr val="accent2"/>
            </a:effectRef>
            <a:fontRef idx="minor">
              <a:schemeClr val="tx1"/>
            </a:fontRef>
          </p:style>
        </p:cxnSp>
        <p:sp>
          <p:nvSpPr>
            <p:cNvPr id="283" name="Oval 282"/>
            <p:cNvSpPr/>
            <p:nvPr/>
          </p:nvSpPr>
          <p:spPr>
            <a:xfrm>
              <a:off x="3428992" y="2857496"/>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84" name="Straight Connector 283"/>
            <p:cNvCxnSpPr>
              <a:stCxn id="278" idx="7"/>
              <a:endCxn id="283" idx="2"/>
            </p:cNvCxnSpPr>
            <p:nvPr/>
          </p:nvCxnSpPr>
          <p:spPr>
            <a:xfrm rot="5400000" flipH="1" flipV="1">
              <a:off x="2645341" y="2298621"/>
              <a:ext cx="189057" cy="1378246"/>
            </a:xfrm>
            <a:prstGeom prst="line">
              <a:avLst/>
            </a:prstGeom>
            <a:grpFill/>
          </p:spPr>
          <p:style>
            <a:lnRef idx="1">
              <a:schemeClr val="accent2"/>
            </a:lnRef>
            <a:fillRef idx="0">
              <a:schemeClr val="accent2"/>
            </a:fillRef>
            <a:effectRef idx="0">
              <a:schemeClr val="accent2"/>
            </a:effectRef>
            <a:fontRef idx="minor">
              <a:schemeClr val="tx1"/>
            </a:fontRef>
          </p:style>
        </p:cxnSp>
        <p:cxnSp>
          <p:nvCxnSpPr>
            <p:cNvPr id="285" name="Straight Connector 284"/>
            <p:cNvCxnSpPr>
              <a:stCxn id="283" idx="6"/>
              <a:endCxn id="287" idx="6"/>
            </p:cNvCxnSpPr>
            <p:nvPr/>
          </p:nvCxnSpPr>
          <p:spPr>
            <a:xfrm>
              <a:off x="3571868" y="2893215"/>
              <a:ext cx="1500198" cy="142876"/>
            </a:xfrm>
            <a:prstGeom prst="line">
              <a:avLst/>
            </a:prstGeom>
            <a:grpFill/>
          </p:spPr>
          <p:style>
            <a:lnRef idx="1">
              <a:schemeClr val="accent2"/>
            </a:lnRef>
            <a:fillRef idx="0">
              <a:schemeClr val="accent2"/>
            </a:fillRef>
            <a:effectRef idx="0">
              <a:schemeClr val="accent2"/>
            </a:effectRef>
            <a:fontRef idx="minor">
              <a:schemeClr val="tx1"/>
            </a:fontRef>
          </p:style>
        </p:cxnSp>
        <p:sp>
          <p:nvSpPr>
            <p:cNvPr id="286" name="Oval 285"/>
            <p:cNvSpPr/>
            <p:nvPr/>
          </p:nvSpPr>
          <p:spPr>
            <a:xfrm>
              <a:off x="2714612" y="3286124"/>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7" name="Oval 286"/>
            <p:cNvSpPr/>
            <p:nvPr/>
          </p:nvSpPr>
          <p:spPr>
            <a:xfrm>
              <a:off x="4929190" y="3000372"/>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88" name="Straight Connector 287"/>
            <p:cNvCxnSpPr>
              <a:stCxn id="287" idx="4"/>
            </p:cNvCxnSpPr>
            <p:nvPr/>
          </p:nvCxnSpPr>
          <p:spPr>
            <a:xfrm rot="5400000">
              <a:off x="4419598" y="3009898"/>
              <a:ext cx="519118" cy="642942"/>
            </a:xfrm>
            <a:prstGeom prst="line">
              <a:avLst/>
            </a:prstGeom>
            <a:grpFill/>
          </p:spPr>
          <p:style>
            <a:lnRef idx="1">
              <a:schemeClr val="accent2"/>
            </a:lnRef>
            <a:fillRef idx="0">
              <a:schemeClr val="accent2"/>
            </a:fillRef>
            <a:effectRef idx="0">
              <a:schemeClr val="accent2"/>
            </a:effectRef>
            <a:fontRef idx="minor">
              <a:schemeClr val="tx1"/>
            </a:fontRef>
          </p:style>
        </p:cxnSp>
      </p:grpSp>
      <p:grpSp>
        <p:nvGrpSpPr>
          <p:cNvPr id="25" name="Group 273"/>
          <p:cNvGrpSpPr/>
          <p:nvPr/>
        </p:nvGrpSpPr>
        <p:grpSpPr>
          <a:xfrm>
            <a:off x="1071538" y="2833346"/>
            <a:ext cx="4857784" cy="857256"/>
            <a:chOff x="642910" y="1981188"/>
            <a:chExt cx="4857784" cy="857256"/>
          </a:xfr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p:grpSpPr>
        <p:sp>
          <p:nvSpPr>
            <p:cNvPr id="134" name="Flowchart: Data 133"/>
            <p:cNvSpPr/>
            <p:nvPr/>
          </p:nvSpPr>
          <p:spPr>
            <a:xfrm>
              <a:off x="642910" y="1981188"/>
              <a:ext cx="4857784" cy="857256"/>
            </a:xfrm>
            <a:prstGeom prst="flowChartInputOutpu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0" name="Oval 139"/>
            <p:cNvSpPr/>
            <p:nvPr/>
          </p:nvSpPr>
          <p:spPr>
            <a:xfrm>
              <a:off x="1285852" y="2481254"/>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1" name="Oval 140"/>
            <p:cNvSpPr/>
            <p:nvPr/>
          </p:nvSpPr>
          <p:spPr>
            <a:xfrm>
              <a:off x="1857356" y="2266940"/>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45" name="Straight Connector 144"/>
            <p:cNvCxnSpPr>
              <a:stCxn id="140" idx="7"/>
              <a:endCxn id="141" idx="2"/>
            </p:cNvCxnSpPr>
            <p:nvPr/>
          </p:nvCxnSpPr>
          <p:spPr>
            <a:xfrm rot="5400000" flipH="1" flipV="1">
              <a:off x="1538052" y="2172412"/>
              <a:ext cx="189057" cy="449552"/>
            </a:xfrm>
            <a:prstGeom prst="line">
              <a:avLst/>
            </a:prstGeom>
            <a:grpFill/>
          </p:spPr>
          <p:style>
            <a:lnRef idx="1">
              <a:schemeClr val="accent2"/>
            </a:lnRef>
            <a:fillRef idx="0">
              <a:schemeClr val="accent2"/>
            </a:fillRef>
            <a:effectRef idx="0">
              <a:schemeClr val="accent2"/>
            </a:effectRef>
            <a:fontRef idx="minor">
              <a:schemeClr val="tx1"/>
            </a:fontRef>
          </p:style>
        </p:cxnSp>
        <p:cxnSp>
          <p:nvCxnSpPr>
            <p:cNvPr id="148" name="Straight Connector 147"/>
            <p:cNvCxnSpPr>
              <a:stCxn id="141" idx="6"/>
              <a:endCxn id="142" idx="6"/>
            </p:cNvCxnSpPr>
            <p:nvPr/>
          </p:nvCxnSpPr>
          <p:spPr>
            <a:xfrm>
              <a:off x="2000232" y="2302659"/>
              <a:ext cx="785818" cy="214314"/>
            </a:xfrm>
            <a:prstGeom prst="line">
              <a:avLst/>
            </a:prstGeom>
            <a:grpFill/>
          </p:spPr>
          <p:style>
            <a:lnRef idx="1">
              <a:schemeClr val="accent2"/>
            </a:lnRef>
            <a:fillRef idx="0">
              <a:schemeClr val="accent2"/>
            </a:fillRef>
            <a:effectRef idx="0">
              <a:schemeClr val="accent2"/>
            </a:effectRef>
            <a:fontRef idx="minor">
              <a:schemeClr val="tx1"/>
            </a:fontRef>
          </p:style>
        </p:cxnSp>
        <p:cxnSp>
          <p:nvCxnSpPr>
            <p:cNvPr id="152" name="Straight Connector 151"/>
            <p:cNvCxnSpPr>
              <a:stCxn id="140" idx="5"/>
              <a:endCxn id="142" idx="2"/>
            </p:cNvCxnSpPr>
            <p:nvPr/>
          </p:nvCxnSpPr>
          <p:spPr>
            <a:xfrm rot="5400000" flipH="1" flipV="1">
              <a:off x="2012860" y="1911917"/>
              <a:ext cx="25257" cy="1235370"/>
            </a:xfrm>
            <a:prstGeom prst="line">
              <a:avLst/>
            </a:prstGeom>
            <a:grpFill/>
          </p:spPr>
          <p:style>
            <a:lnRef idx="1">
              <a:schemeClr val="accent2"/>
            </a:lnRef>
            <a:fillRef idx="0">
              <a:schemeClr val="accent2"/>
            </a:fillRef>
            <a:effectRef idx="0">
              <a:schemeClr val="accent2"/>
            </a:effectRef>
            <a:fontRef idx="minor">
              <a:schemeClr val="tx1"/>
            </a:fontRef>
          </p:style>
        </p:cxnSp>
        <p:cxnSp>
          <p:nvCxnSpPr>
            <p:cNvPr id="154" name="Straight Connector 153"/>
            <p:cNvCxnSpPr>
              <a:stCxn id="142" idx="7"/>
              <a:endCxn id="143" idx="6"/>
            </p:cNvCxnSpPr>
            <p:nvPr/>
          </p:nvCxnSpPr>
          <p:spPr>
            <a:xfrm rot="5400000" flipH="1" flipV="1">
              <a:off x="3752630" y="1243718"/>
              <a:ext cx="260495" cy="2235502"/>
            </a:xfrm>
            <a:prstGeom prst="line">
              <a:avLst/>
            </a:prstGeom>
            <a:grpFill/>
          </p:spPr>
          <p:style>
            <a:lnRef idx="1">
              <a:schemeClr val="accent2"/>
            </a:lnRef>
            <a:fillRef idx="0">
              <a:schemeClr val="accent2"/>
            </a:fillRef>
            <a:effectRef idx="0">
              <a:schemeClr val="accent2"/>
            </a:effectRef>
            <a:fontRef idx="minor">
              <a:schemeClr val="tx1"/>
            </a:fontRef>
          </p:style>
        </p:cxnSp>
        <p:sp>
          <p:nvSpPr>
            <p:cNvPr id="155" name="Oval 154"/>
            <p:cNvSpPr/>
            <p:nvPr/>
          </p:nvSpPr>
          <p:spPr>
            <a:xfrm>
              <a:off x="3357554" y="2052626"/>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57" name="Straight Connector 156"/>
            <p:cNvCxnSpPr>
              <a:stCxn id="141" idx="7"/>
              <a:endCxn id="155" idx="2"/>
            </p:cNvCxnSpPr>
            <p:nvPr/>
          </p:nvCxnSpPr>
          <p:spPr>
            <a:xfrm rot="5400000" flipH="1" flipV="1">
              <a:off x="2573903" y="1493751"/>
              <a:ext cx="189057" cy="1378246"/>
            </a:xfrm>
            <a:prstGeom prst="line">
              <a:avLst/>
            </a:prstGeom>
            <a:grpFill/>
          </p:spPr>
          <p:style>
            <a:lnRef idx="1">
              <a:schemeClr val="accent2"/>
            </a:lnRef>
            <a:fillRef idx="0">
              <a:schemeClr val="accent2"/>
            </a:fillRef>
            <a:effectRef idx="0">
              <a:schemeClr val="accent2"/>
            </a:effectRef>
            <a:fontRef idx="minor">
              <a:schemeClr val="tx1"/>
            </a:fontRef>
          </p:style>
        </p:cxnSp>
        <p:cxnSp>
          <p:nvCxnSpPr>
            <p:cNvPr id="159" name="Straight Connector 158"/>
            <p:cNvCxnSpPr>
              <a:stCxn id="155" idx="6"/>
              <a:endCxn id="143" idx="6"/>
            </p:cNvCxnSpPr>
            <p:nvPr/>
          </p:nvCxnSpPr>
          <p:spPr>
            <a:xfrm>
              <a:off x="3500430" y="2088345"/>
              <a:ext cx="1500198" cy="142876"/>
            </a:xfrm>
            <a:prstGeom prst="line">
              <a:avLst/>
            </a:prstGeom>
            <a:grpFill/>
          </p:spPr>
          <p:style>
            <a:lnRef idx="1">
              <a:schemeClr val="accent2"/>
            </a:lnRef>
            <a:fillRef idx="0">
              <a:schemeClr val="accent2"/>
            </a:fillRef>
            <a:effectRef idx="0">
              <a:schemeClr val="accent2"/>
            </a:effectRef>
            <a:fontRef idx="minor">
              <a:schemeClr val="tx1"/>
            </a:fontRef>
          </p:style>
        </p:cxnSp>
        <p:sp>
          <p:nvSpPr>
            <p:cNvPr id="142" name="Oval 141"/>
            <p:cNvSpPr/>
            <p:nvPr/>
          </p:nvSpPr>
          <p:spPr>
            <a:xfrm>
              <a:off x="2643174" y="2481254"/>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3" name="Oval 142"/>
            <p:cNvSpPr/>
            <p:nvPr/>
          </p:nvSpPr>
          <p:spPr>
            <a:xfrm>
              <a:off x="4857752" y="2195502"/>
              <a:ext cx="142876" cy="71438"/>
            </a:xfrm>
            <a:prstGeom prst="ellipse">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69" name="Straight Connector 268"/>
            <p:cNvCxnSpPr>
              <a:stCxn id="143" idx="4"/>
            </p:cNvCxnSpPr>
            <p:nvPr/>
          </p:nvCxnSpPr>
          <p:spPr>
            <a:xfrm rot="5400000">
              <a:off x="4348160" y="2205028"/>
              <a:ext cx="519118" cy="642942"/>
            </a:xfrm>
            <a:prstGeom prst="line">
              <a:avLst/>
            </a:prstGeom>
            <a:grpFill/>
          </p:spPr>
          <p:style>
            <a:lnRef idx="1">
              <a:schemeClr val="accent2"/>
            </a:lnRef>
            <a:fillRef idx="0">
              <a:schemeClr val="accent2"/>
            </a:fillRef>
            <a:effectRef idx="0">
              <a:schemeClr val="accent2"/>
            </a:effectRef>
            <a:fontRef idx="minor">
              <a:schemeClr val="tx1"/>
            </a:fontRef>
          </p:style>
        </p:cxnSp>
      </p:grpSp>
      <p:grpSp>
        <p:nvGrpSpPr>
          <p:cNvPr id="26" name="Group 344"/>
          <p:cNvGrpSpPr/>
          <p:nvPr/>
        </p:nvGrpSpPr>
        <p:grpSpPr>
          <a:xfrm>
            <a:off x="3143240" y="2626652"/>
            <a:ext cx="2571768" cy="857256"/>
            <a:chOff x="3143240" y="2357430"/>
            <a:chExt cx="2571768" cy="857256"/>
          </a:xfrm>
        </p:grpSpPr>
        <p:grpSp>
          <p:nvGrpSpPr>
            <p:cNvPr id="27" name="Group 327"/>
            <p:cNvGrpSpPr/>
            <p:nvPr/>
          </p:nvGrpSpPr>
          <p:grpSpPr>
            <a:xfrm>
              <a:off x="5286380" y="2357430"/>
              <a:ext cx="428628" cy="357190"/>
              <a:chOff x="6286512" y="2071678"/>
              <a:chExt cx="428628" cy="357190"/>
            </a:xfrm>
          </p:grpSpPr>
          <p:sp>
            <p:nvSpPr>
              <p:cNvPr id="317" name="Flowchart: Multidocument 316"/>
              <p:cNvSpPr/>
              <p:nvPr/>
            </p:nvSpPr>
            <p:spPr>
              <a:xfrm>
                <a:off x="6286512" y="2071678"/>
                <a:ext cx="428628" cy="357190"/>
              </a:xfrm>
              <a:prstGeom prst="flowChartMultidocument">
                <a:avLst/>
              </a:prstGeom>
              <a:solidFill>
                <a:schemeClr val="bg1"/>
              </a:solidFill>
              <a:ln w="190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8" name="Group 326"/>
              <p:cNvGrpSpPr/>
              <p:nvPr/>
            </p:nvGrpSpPr>
            <p:grpSpPr>
              <a:xfrm>
                <a:off x="6326200" y="2197091"/>
                <a:ext cx="285752" cy="144464"/>
                <a:chOff x="6357950" y="1643050"/>
                <a:chExt cx="285752" cy="287340"/>
              </a:xfrm>
            </p:grpSpPr>
            <p:cxnSp>
              <p:nvCxnSpPr>
                <p:cNvPr id="322" name="Straight Connector 321"/>
                <p:cNvCxnSpPr/>
                <p:nvPr/>
              </p:nvCxnSpPr>
              <p:spPr>
                <a:xfrm>
                  <a:off x="6357950" y="1857364"/>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6357950" y="1928802"/>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6357950" y="1785926"/>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6357950" y="1714488"/>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6357950" y="1643050"/>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29" name="Group 328"/>
            <p:cNvGrpSpPr/>
            <p:nvPr/>
          </p:nvGrpSpPr>
          <p:grpSpPr>
            <a:xfrm>
              <a:off x="3143240" y="2357430"/>
              <a:ext cx="428628" cy="357190"/>
              <a:chOff x="6286512" y="2071678"/>
              <a:chExt cx="428628" cy="357190"/>
            </a:xfrm>
          </p:grpSpPr>
          <p:sp>
            <p:nvSpPr>
              <p:cNvPr id="330" name="Flowchart: Multidocument 329"/>
              <p:cNvSpPr/>
              <p:nvPr/>
            </p:nvSpPr>
            <p:spPr>
              <a:xfrm>
                <a:off x="6286512" y="2071678"/>
                <a:ext cx="428628" cy="357190"/>
              </a:xfrm>
              <a:prstGeom prst="flowChartMultidocument">
                <a:avLst/>
              </a:prstGeom>
              <a:solidFill>
                <a:schemeClr val="bg1"/>
              </a:solidFill>
              <a:ln w="190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0" name="Group 326"/>
              <p:cNvGrpSpPr/>
              <p:nvPr/>
            </p:nvGrpSpPr>
            <p:grpSpPr>
              <a:xfrm>
                <a:off x="6326200" y="2196690"/>
                <a:ext cx="285752" cy="144394"/>
                <a:chOff x="6357950" y="1643050"/>
                <a:chExt cx="285752" cy="287340"/>
              </a:xfrm>
            </p:grpSpPr>
            <p:cxnSp>
              <p:nvCxnSpPr>
                <p:cNvPr id="332" name="Straight Connector 331"/>
                <p:cNvCxnSpPr/>
                <p:nvPr/>
              </p:nvCxnSpPr>
              <p:spPr>
                <a:xfrm>
                  <a:off x="6357950" y="1857364"/>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6357950" y="1928802"/>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6357950" y="1785926"/>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6357950" y="1714488"/>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6357950" y="1643050"/>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31" name="Group 336"/>
            <p:cNvGrpSpPr/>
            <p:nvPr/>
          </p:nvGrpSpPr>
          <p:grpSpPr>
            <a:xfrm>
              <a:off x="3286116" y="2857496"/>
              <a:ext cx="428628" cy="357190"/>
              <a:chOff x="6286512" y="2071678"/>
              <a:chExt cx="428628" cy="357190"/>
            </a:xfrm>
          </p:grpSpPr>
          <p:sp>
            <p:nvSpPr>
              <p:cNvPr id="338" name="Flowchart: Multidocument 337"/>
              <p:cNvSpPr/>
              <p:nvPr/>
            </p:nvSpPr>
            <p:spPr>
              <a:xfrm>
                <a:off x="6286512" y="2071678"/>
                <a:ext cx="428628" cy="357190"/>
              </a:xfrm>
              <a:prstGeom prst="flowChartMultidocument">
                <a:avLst/>
              </a:prstGeom>
              <a:solidFill>
                <a:schemeClr val="bg1"/>
              </a:solidFill>
              <a:ln w="190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2" name="Group 326"/>
              <p:cNvGrpSpPr/>
              <p:nvPr/>
            </p:nvGrpSpPr>
            <p:grpSpPr>
              <a:xfrm>
                <a:off x="6326200" y="2196690"/>
                <a:ext cx="285752" cy="144394"/>
                <a:chOff x="6357950" y="1643050"/>
                <a:chExt cx="285752" cy="287340"/>
              </a:xfrm>
            </p:grpSpPr>
            <p:cxnSp>
              <p:nvCxnSpPr>
                <p:cNvPr id="340" name="Straight Connector 339"/>
                <p:cNvCxnSpPr/>
                <p:nvPr/>
              </p:nvCxnSpPr>
              <p:spPr>
                <a:xfrm>
                  <a:off x="6357950" y="1857364"/>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6357950" y="1928802"/>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6357950" y="1785926"/>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6357950" y="1714488"/>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6357950" y="1643050"/>
                  <a:ext cx="285752"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sp>
        <p:nvSpPr>
          <p:cNvPr id="346" name="TextBox 345"/>
          <p:cNvSpPr txBox="1"/>
          <p:nvPr/>
        </p:nvSpPr>
        <p:spPr>
          <a:xfrm>
            <a:off x="6000760" y="2555214"/>
            <a:ext cx="2786082" cy="738664"/>
          </a:xfrm>
          <a:prstGeom prst="rect">
            <a:avLst/>
          </a:prstGeom>
          <a:noFill/>
        </p:spPr>
        <p:txBody>
          <a:bodyPr wrap="square" rtlCol="0">
            <a:spAutoFit/>
          </a:bodyPr>
          <a:lstStyle/>
          <a:p>
            <a:r>
              <a:rPr lang="en-US" dirty="0" smtClean="0"/>
              <a:t>Grid</a:t>
            </a:r>
            <a:r>
              <a:rPr lang="de-DE" dirty="0" smtClean="0"/>
              <a:t> Codes </a:t>
            </a:r>
            <a:r>
              <a:rPr lang="en-US" sz="1200" dirty="0" smtClean="0"/>
              <a:t>compliance</a:t>
            </a:r>
          </a:p>
          <a:p>
            <a:r>
              <a:rPr lang="de-DE" sz="1200" dirty="0" smtClean="0"/>
              <a:t>PSS/e &amp; PSCAD/EMTDC</a:t>
            </a:r>
          </a:p>
          <a:p>
            <a:r>
              <a:rPr lang="de-DE" sz="1200" b="1" i="1" dirty="0" smtClean="0"/>
              <a:t>Transient </a:t>
            </a:r>
            <a:r>
              <a:rPr lang="de-DE" sz="1200" b="1" i="1" dirty="0" err="1" smtClean="0"/>
              <a:t>analysis</a:t>
            </a:r>
            <a:endParaRPr lang="en-US" sz="1200" b="1" i="1" dirty="0"/>
          </a:p>
        </p:txBody>
      </p:sp>
      <p:sp>
        <p:nvSpPr>
          <p:cNvPr id="348" name="Flowchart: Multidocument 347"/>
          <p:cNvSpPr/>
          <p:nvPr/>
        </p:nvSpPr>
        <p:spPr>
          <a:xfrm>
            <a:off x="8572528" y="1412206"/>
            <a:ext cx="428628" cy="35719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2.4</a:t>
            </a:r>
            <a:endParaRPr lang="en-US" sz="1000" b="1" dirty="0"/>
          </a:p>
        </p:txBody>
      </p:sp>
      <p:sp>
        <p:nvSpPr>
          <p:cNvPr id="349" name="Flowchart: Multidocument 348"/>
          <p:cNvSpPr/>
          <p:nvPr/>
        </p:nvSpPr>
        <p:spPr>
          <a:xfrm>
            <a:off x="8572528" y="2555214"/>
            <a:ext cx="428628" cy="35719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2.3</a:t>
            </a:r>
            <a:endParaRPr lang="en-US" sz="1000" b="1" dirty="0"/>
          </a:p>
        </p:txBody>
      </p:sp>
      <p:sp>
        <p:nvSpPr>
          <p:cNvPr id="350" name="Flowchart: Multidocument 349"/>
          <p:cNvSpPr/>
          <p:nvPr/>
        </p:nvSpPr>
        <p:spPr>
          <a:xfrm>
            <a:off x="8572528" y="3269594"/>
            <a:ext cx="428628" cy="35719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2.2</a:t>
            </a:r>
            <a:endParaRPr lang="en-US" sz="1000" b="1" dirty="0"/>
          </a:p>
        </p:txBody>
      </p:sp>
      <p:sp>
        <p:nvSpPr>
          <p:cNvPr id="351" name="Flowchart: Multidocument 350"/>
          <p:cNvSpPr/>
          <p:nvPr/>
        </p:nvSpPr>
        <p:spPr>
          <a:xfrm>
            <a:off x="8572528" y="3983974"/>
            <a:ext cx="428628" cy="35719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t>2.1</a:t>
            </a:r>
            <a:endParaRPr lang="en-US" sz="1000" b="1" dirty="0"/>
          </a:p>
        </p:txBody>
      </p:sp>
      <p:sp>
        <p:nvSpPr>
          <p:cNvPr id="352" name="Flowchart: Multidocument 351"/>
          <p:cNvSpPr/>
          <p:nvPr/>
        </p:nvSpPr>
        <p:spPr>
          <a:xfrm>
            <a:off x="8572528" y="5412734"/>
            <a:ext cx="428628" cy="357190"/>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600" b="1" dirty="0" smtClean="0"/>
              <a:t>WP1</a:t>
            </a:r>
            <a:endParaRPr lang="en-US" sz="600" b="1" dirty="0"/>
          </a:p>
        </p:txBody>
      </p:sp>
      <p:sp>
        <p:nvSpPr>
          <p:cNvPr id="353" name="TextBox 352"/>
          <p:cNvSpPr txBox="1"/>
          <p:nvPr/>
        </p:nvSpPr>
        <p:spPr>
          <a:xfrm>
            <a:off x="0" y="1436348"/>
            <a:ext cx="1500166" cy="261610"/>
          </a:xfrm>
          <a:prstGeom prst="rect">
            <a:avLst/>
          </a:prstGeom>
          <a:noFill/>
        </p:spPr>
        <p:txBody>
          <a:bodyPr wrap="square" rtlCol="0">
            <a:spAutoFit/>
          </a:bodyPr>
          <a:lstStyle/>
          <a:p>
            <a:pPr>
              <a:buFont typeface="Arial" pitchFamily="34" charset="0"/>
              <a:buChar char="•"/>
            </a:pPr>
            <a:r>
              <a:rPr lang="de-DE" sz="1100" dirty="0" smtClean="0"/>
              <a:t> Fraunhofer IWES</a:t>
            </a:r>
            <a:endParaRPr lang="en-US" sz="1100" dirty="0"/>
          </a:p>
        </p:txBody>
      </p:sp>
      <p:sp>
        <p:nvSpPr>
          <p:cNvPr id="354" name="TextBox 353"/>
          <p:cNvSpPr txBox="1"/>
          <p:nvPr/>
        </p:nvSpPr>
        <p:spPr>
          <a:xfrm>
            <a:off x="-32" y="3126718"/>
            <a:ext cx="1500166" cy="938719"/>
          </a:xfrm>
          <a:prstGeom prst="rect">
            <a:avLst/>
          </a:prstGeom>
          <a:noFill/>
        </p:spPr>
        <p:txBody>
          <a:bodyPr wrap="square" rtlCol="0">
            <a:spAutoFit/>
          </a:bodyPr>
          <a:lstStyle/>
          <a:p>
            <a:pPr>
              <a:buFont typeface="Arial" pitchFamily="34" charset="0"/>
              <a:buChar char="•"/>
            </a:pPr>
            <a:r>
              <a:rPr lang="de-DE" sz="1100" dirty="0" smtClean="0"/>
              <a:t> SINTEF</a:t>
            </a:r>
          </a:p>
          <a:p>
            <a:pPr>
              <a:buFont typeface="Arial" pitchFamily="34" charset="0"/>
              <a:buChar char="•"/>
            </a:pPr>
            <a:r>
              <a:rPr lang="de-DE" sz="1100" dirty="0" smtClean="0"/>
              <a:t> Fraunhofer IWES</a:t>
            </a:r>
          </a:p>
          <a:p>
            <a:pPr>
              <a:buFont typeface="Arial" pitchFamily="34" charset="0"/>
              <a:buChar char="•"/>
            </a:pPr>
            <a:r>
              <a:rPr lang="de-DE" sz="1100" dirty="0" smtClean="0"/>
              <a:t> </a:t>
            </a:r>
            <a:r>
              <a:rPr lang="de-DE" sz="1100" dirty="0" err="1" smtClean="0"/>
              <a:t>Strath</a:t>
            </a:r>
            <a:endParaRPr lang="de-DE" sz="1100" dirty="0" smtClean="0"/>
          </a:p>
          <a:p>
            <a:pPr>
              <a:buFont typeface="Arial" pitchFamily="34" charset="0"/>
              <a:buChar char="•"/>
            </a:pPr>
            <a:r>
              <a:rPr lang="de-DE" sz="1100" dirty="0" smtClean="0"/>
              <a:t> </a:t>
            </a:r>
            <a:r>
              <a:rPr lang="de-DE" sz="1100" dirty="0" err="1" smtClean="0"/>
              <a:t>Statoil</a:t>
            </a:r>
            <a:endParaRPr lang="de-DE" sz="1100" dirty="0" smtClean="0"/>
          </a:p>
          <a:p>
            <a:pPr>
              <a:buFont typeface="Arial" pitchFamily="34" charset="0"/>
              <a:buChar char="•"/>
            </a:pPr>
            <a:r>
              <a:rPr lang="de-DE" sz="1100" dirty="0" smtClean="0"/>
              <a:t> </a:t>
            </a:r>
            <a:r>
              <a:rPr lang="de-DE" sz="1100" dirty="0" err="1" smtClean="0"/>
              <a:t>Hexicon</a:t>
            </a:r>
            <a:endParaRPr lang="en-US" sz="1100" dirty="0"/>
          </a:p>
        </p:txBody>
      </p:sp>
      <p:sp>
        <p:nvSpPr>
          <p:cNvPr id="355" name="TextBox 354"/>
          <p:cNvSpPr txBox="1"/>
          <p:nvPr/>
        </p:nvSpPr>
        <p:spPr>
          <a:xfrm>
            <a:off x="-32" y="4222430"/>
            <a:ext cx="1500166" cy="600164"/>
          </a:xfrm>
          <a:prstGeom prst="rect">
            <a:avLst/>
          </a:prstGeom>
          <a:noFill/>
        </p:spPr>
        <p:txBody>
          <a:bodyPr wrap="square" rtlCol="0">
            <a:spAutoFit/>
          </a:bodyPr>
          <a:lstStyle/>
          <a:p>
            <a:pPr>
              <a:buFont typeface="Arial" pitchFamily="34" charset="0"/>
              <a:buChar char="•"/>
            </a:pPr>
            <a:r>
              <a:rPr lang="de-DE" sz="1100" dirty="0" smtClean="0"/>
              <a:t> </a:t>
            </a:r>
            <a:r>
              <a:rPr lang="de-DE" sz="1100" dirty="0" err="1" smtClean="0"/>
              <a:t>Risoe</a:t>
            </a:r>
            <a:r>
              <a:rPr lang="de-DE" sz="1100" dirty="0" smtClean="0"/>
              <a:t> DTU</a:t>
            </a:r>
          </a:p>
          <a:p>
            <a:pPr>
              <a:buFont typeface="Arial" pitchFamily="34" charset="0"/>
              <a:buChar char="•"/>
            </a:pPr>
            <a:r>
              <a:rPr lang="de-DE" sz="1100" dirty="0" smtClean="0"/>
              <a:t> Fraunhofer IWES</a:t>
            </a:r>
          </a:p>
          <a:p>
            <a:pPr>
              <a:buFont typeface="Arial" pitchFamily="34" charset="0"/>
              <a:buChar char="•"/>
            </a:pPr>
            <a:r>
              <a:rPr lang="de-DE" sz="1100" dirty="0" smtClean="0"/>
              <a:t> CIEMAT</a:t>
            </a:r>
            <a:endParaRPr lang="en-US" sz="1100" dirty="0"/>
          </a:p>
        </p:txBody>
      </p:sp>
      <p:sp>
        <p:nvSpPr>
          <p:cNvPr id="357" name="TextBox 356"/>
          <p:cNvSpPr txBox="1"/>
          <p:nvPr/>
        </p:nvSpPr>
        <p:spPr>
          <a:xfrm>
            <a:off x="0" y="2552955"/>
            <a:ext cx="1500166" cy="430887"/>
          </a:xfrm>
          <a:prstGeom prst="rect">
            <a:avLst/>
          </a:prstGeom>
          <a:noFill/>
        </p:spPr>
        <p:txBody>
          <a:bodyPr wrap="square" rtlCol="0">
            <a:spAutoFit/>
          </a:bodyPr>
          <a:lstStyle/>
          <a:p>
            <a:pPr>
              <a:buFont typeface="Arial" pitchFamily="34" charset="0"/>
              <a:buChar char="•"/>
            </a:pPr>
            <a:r>
              <a:rPr lang="de-DE" sz="1100" dirty="0" smtClean="0"/>
              <a:t> </a:t>
            </a:r>
            <a:r>
              <a:rPr lang="de-DE" sz="1100" dirty="0" err="1" smtClean="0"/>
              <a:t>Strath</a:t>
            </a:r>
            <a:endParaRPr lang="de-DE" sz="1100" dirty="0" smtClean="0"/>
          </a:p>
          <a:p>
            <a:pPr>
              <a:buFont typeface="Arial" pitchFamily="34" charset="0"/>
              <a:buChar char="•"/>
            </a:pPr>
            <a:r>
              <a:rPr lang="de-DE" sz="1100" dirty="0" smtClean="0"/>
              <a:t> SINTEF</a:t>
            </a:r>
          </a:p>
        </p:txBody>
      </p:sp>
      <p:sp>
        <p:nvSpPr>
          <p:cNvPr id="198" name="Curved Right Arrow 197"/>
          <p:cNvSpPr/>
          <p:nvPr/>
        </p:nvSpPr>
        <p:spPr>
          <a:xfrm>
            <a:off x="714348" y="1697958"/>
            <a:ext cx="785818" cy="3357586"/>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00" name="Curved Right Arrow 199"/>
          <p:cNvSpPr/>
          <p:nvPr/>
        </p:nvSpPr>
        <p:spPr>
          <a:xfrm rot="10800000">
            <a:off x="7572396" y="1555082"/>
            <a:ext cx="785818" cy="3357586"/>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01" name="Title 200"/>
          <p:cNvSpPr>
            <a:spLocks noGrp="1"/>
          </p:cNvSpPr>
          <p:nvPr>
            <p:ph type="title"/>
          </p:nvPr>
        </p:nvSpPr>
        <p:spPr/>
        <p:txBody>
          <a:bodyPr>
            <a:normAutofit fontScale="90000"/>
          </a:bodyPr>
          <a:lstStyle/>
          <a:p>
            <a:r>
              <a:rPr lang="en-US" sz="2900" dirty="0" smtClean="0"/>
              <a:t>WP2 :: Models :: Interactions</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20"/>
                                        </p:tgtEl>
                                        <p:attrNameLst>
                                          <p:attrName>style.visibility</p:attrName>
                                        </p:attrNameLst>
                                      </p:cBhvr>
                                      <p:to>
                                        <p:strVal val="visible"/>
                                      </p:to>
                                    </p:set>
                                    <p:anim calcmode="lin" valueType="num">
                                      <p:cBhvr additive="base">
                                        <p:cTn id="28" dur="500" fill="hold"/>
                                        <p:tgtEl>
                                          <p:spTgt spid="220"/>
                                        </p:tgtEl>
                                        <p:attrNameLst>
                                          <p:attrName>ppt_x</p:attrName>
                                        </p:attrNameLst>
                                      </p:cBhvr>
                                      <p:tavLst>
                                        <p:tav tm="0">
                                          <p:val>
                                            <p:strVal val="1+#ppt_w/2"/>
                                          </p:val>
                                        </p:tav>
                                        <p:tav tm="100000">
                                          <p:val>
                                            <p:strVal val="#ppt_x"/>
                                          </p:val>
                                        </p:tav>
                                      </p:tavLst>
                                    </p:anim>
                                    <p:anim calcmode="lin" valueType="num">
                                      <p:cBhvr additive="base">
                                        <p:cTn id="29" dur="500" fill="hold"/>
                                        <p:tgtEl>
                                          <p:spTgt spid="22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52"/>
                                        </p:tgtEl>
                                        <p:attrNameLst>
                                          <p:attrName>style.visibility</p:attrName>
                                        </p:attrNameLst>
                                      </p:cBhvr>
                                      <p:to>
                                        <p:strVal val="visible"/>
                                      </p:to>
                                    </p:set>
                                    <p:anim calcmode="lin" valueType="num">
                                      <p:cBhvr additive="base">
                                        <p:cTn id="32" dur="500" fill="hold"/>
                                        <p:tgtEl>
                                          <p:spTgt spid="352"/>
                                        </p:tgtEl>
                                        <p:attrNameLst>
                                          <p:attrName>ppt_x</p:attrName>
                                        </p:attrNameLst>
                                      </p:cBhvr>
                                      <p:tavLst>
                                        <p:tav tm="0">
                                          <p:val>
                                            <p:strVal val="1+#ppt_w/2"/>
                                          </p:val>
                                        </p:tav>
                                        <p:tav tm="100000">
                                          <p:val>
                                            <p:strVal val="#ppt_x"/>
                                          </p:val>
                                        </p:tav>
                                      </p:tavLst>
                                    </p:anim>
                                    <p:anim calcmode="lin" valueType="num">
                                      <p:cBhvr additive="base">
                                        <p:cTn id="33" dur="500" fill="hold"/>
                                        <p:tgtEl>
                                          <p:spTgt spid="35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39"/>
                                        </p:tgtEl>
                                        <p:attrNameLst>
                                          <p:attrName>style.visibility</p:attrName>
                                        </p:attrNameLst>
                                      </p:cBhvr>
                                      <p:to>
                                        <p:strVal val="visible"/>
                                      </p:to>
                                    </p:set>
                                    <p:anim calcmode="lin" valueType="num">
                                      <p:cBhvr additive="base">
                                        <p:cTn id="38" dur="500" fill="hold"/>
                                        <p:tgtEl>
                                          <p:spTgt spid="139"/>
                                        </p:tgtEl>
                                        <p:attrNameLst>
                                          <p:attrName>ppt_x</p:attrName>
                                        </p:attrNameLst>
                                      </p:cBhvr>
                                      <p:tavLst>
                                        <p:tav tm="0">
                                          <p:val>
                                            <p:strVal val="#ppt_x"/>
                                          </p:val>
                                        </p:tav>
                                        <p:tav tm="100000">
                                          <p:val>
                                            <p:strVal val="#ppt_x"/>
                                          </p:val>
                                        </p:tav>
                                      </p:tavLst>
                                    </p:anim>
                                    <p:anim calcmode="lin" valueType="num">
                                      <p:cBhvr additive="base">
                                        <p:cTn id="39" dur="500" fill="hold"/>
                                        <p:tgtEl>
                                          <p:spTgt spid="139"/>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217"/>
                                        </p:tgtEl>
                                        <p:attrNameLst>
                                          <p:attrName>style.visibility</p:attrName>
                                        </p:attrNameLst>
                                      </p:cBhvr>
                                      <p:to>
                                        <p:strVal val="visible"/>
                                      </p:to>
                                    </p:set>
                                    <p:anim calcmode="lin" valueType="num">
                                      <p:cBhvr additive="base">
                                        <p:cTn id="43" dur="500" fill="hold"/>
                                        <p:tgtEl>
                                          <p:spTgt spid="217"/>
                                        </p:tgtEl>
                                        <p:attrNameLst>
                                          <p:attrName>ppt_x</p:attrName>
                                        </p:attrNameLst>
                                      </p:cBhvr>
                                      <p:tavLst>
                                        <p:tav tm="0">
                                          <p:val>
                                            <p:strVal val="1+#ppt_w/2"/>
                                          </p:val>
                                        </p:tav>
                                        <p:tav tm="100000">
                                          <p:val>
                                            <p:strVal val="#ppt_x"/>
                                          </p:val>
                                        </p:tav>
                                      </p:tavLst>
                                    </p:anim>
                                    <p:anim calcmode="lin" valueType="num">
                                      <p:cBhvr additive="base">
                                        <p:cTn id="44" dur="500" fill="hold"/>
                                        <p:tgtEl>
                                          <p:spTgt spid="2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 presetClass="entr" presetSubtype="1"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0-#ppt_h/2"/>
                                          </p:val>
                                        </p:tav>
                                        <p:tav tm="100000">
                                          <p:val>
                                            <p:strVal val="#ppt_y"/>
                                          </p:val>
                                        </p:tav>
                                      </p:tavLst>
                                    </p:anim>
                                  </p:childTnLst>
                                </p:cTn>
                              </p:par>
                            </p:childTnLst>
                          </p:cTn>
                        </p:par>
                        <p:par>
                          <p:cTn id="50" fill="hold">
                            <p:stCondLst>
                              <p:cond delay="1500"/>
                            </p:stCondLst>
                            <p:childTnLst>
                              <p:par>
                                <p:cTn id="51" presetID="2" presetClass="entr" presetSubtype="2" fill="hold" grpId="0" nodeType="afterEffect">
                                  <p:stCondLst>
                                    <p:cond delay="0"/>
                                  </p:stCondLst>
                                  <p:childTnLst>
                                    <p:set>
                                      <p:cBhvr>
                                        <p:cTn id="52" dur="1" fill="hold">
                                          <p:stCondLst>
                                            <p:cond delay="0"/>
                                          </p:stCondLst>
                                        </p:cTn>
                                        <p:tgtEl>
                                          <p:spTgt spid="266"/>
                                        </p:tgtEl>
                                        <p:attrNameLst>
                                          <p:attrName>style.visibility</p:attrName>
                                        </p:attrNameLst>
                                      </p:cBhvr>
                                      <p:to>
                                        <p:strVal val="visible"/>
                                      </p:to>
                                    </p:set>
                                    <p:anim calcmode="lin" valueType="num">
                                      <p:cBhvr additive="base">
                                        <p:cTn id="53" dur="500" fill="hold"/>
                                        <p:tgtEl>
                                          <p:spTgt spid="266"/>
                                        </p:tgtEl>
                                        <p:attrNameLst>
                                          <p:attrName>ppt_x</p:attrName>
                                        </p:attrNameLst>
                                      </p:cBhvr>
                                      <p:tavLst>
                                        <p:tav tm="0">
                                          <p:val>
                                            <p:strVal val="1+#ppt_w/2"/>
                                          </p:val>
                                        </p:tav>
                                        <p:tav tm="100000">
                                          <p:val>
                                            <p:strVal val="#ppt_x"/>
                                          </p:val>
                                        </p:tav>
                                      </p:tavLst>
                                    </p:anim>
                                    <p:anim calcmode="lin" valueType="num">
                                      <p:cBhvr additive="base">
                                        <p:cTn id="54" dur="500" fill="hold"/>
                                        <p:tgtEl>
                                          <p:spTgt spid="26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51"/>
                                        </p:tgtEl>
                                        <p:attrNameLst>
                                          <p:attrName>style.visibility</p:attrName>
                                        </p:attrNameLst>
                                      </p:cBhvr>
                                      <p:to>
                                        <p:strVal val="visible"/>
                                      </p:to>
                                    </p:set>
                                    <p:anim calcmode="lin" valueType="num">
                                      <p:cBhvr additive="base">
                                        <p:cTn id="57" dur="500" fill="hold"/>
                                        <p:tgtEl>
                                          <p:spTgt spid="351"/>
                                        </p:tgtEl>
                                        <p:attrNameLst>
                                          <p:attrName>ppt_x</p:attrName>
                                        </p:attrNameLst>
                                      </p:cBhvr>
                                      <p:tavLst>
                                        <p:tav tm="0">
                                          <p:val>
                                            <p:strVal val="1+#ppt_w/2"/>
                                          </p:val>
                                        </p:tav>
                                        <p:tav tm="100000">
                                          <p:val>
                                            <p:strVal val="#ppt_x"/>
                                          </p:val>
                                        </p:tav>
                                      </p:tavLst>
                                    </p:anim>
                                    <p:anim calcmode="lin" valueType="num">
                                      <p:cBhvr additive="base">
                                        <p:cTn id="58" dur="500" fill="hold"/>
                                        <p:tgtEl>
                                          <p:spTgt spid="35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55"/>
                                        </p:tgtEl>
                                        <p:attrNameLst>
                                          <p:attrName>style.visibility</p:attrName>
                                        </p:attrNameLst>
                                      </p:cBhvr>
                                      <p:to>
                                        <p:strVal val="visible"/>
                                      </p:to>
                                    </p:set>
                                    <p:anim calcmode="lin" valueType="num">
                                      <p:cBhvr additive="base">
                                        <p:cTn id="61" dur="500" fill="hold"/>
                                        <p:tgtEl>
                                          <p:spTgt spid="355"/>
                                        </p:tgtEl>
                                        <p:attrNameLst>
                                          <p:attrName>ppt_x</p:attrName>
                                        </p:attrNameLst>
                                      </p:cBhvr>
                                      <p:tavLst>
                                        <p:tav tm="0">
                                          <p:val>
                                            <p:strVal val="0-#ppt_w/2"/>
                                          </p:val>
                                        </p:tav>
                                        <p:tav tm="100000">
                                          <p:val>
                                            <p:strVal val="#ppt_x"/>
                                          </p:val>
                                        </p:tav>
                                      </p:tavLst>
                                    </p:anim>
                                    <p:anim calcmode="lin" valueType="num">
                                      <p:cBhvr additive="base">
                                        <p:cTn id="62" dur="500" fill="hold"/>
                                        <p:tgtEl>
                                          <p:spTgt spid="35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0-#ppt_h/2"/>
                                          </p:val>
                                        </p:tav>
                                        <p:tav tm="100000">
                                          <p:val>
                                            <p:strVal val="#ppt_y"/>
                                          </p:val>
                                        </p:tav>
                                      </p:tavLst>
                                    </p:anim>
                                  </p:childTnLst>
                                </p:cTn>
                              </p:par>
                            </p:childTnLst>
                          </p:cTn>
                        </p:par>
                        <p:par>
                          <p:cTn id="69" fill="hold">
                            <p:stCondLst>
                              <p:cond delay="500"/>
                            </p:stCondLst>
                            <p:childTnLst>
                              <p:par>
                                <p:cTn id="70" presetID="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0-#ppt_h/2"/>
                                          </p:val>
                                        </p:tav>
                                        <p:tav tm="100000">
                                          <p:val>
                                            <p:strVal val="#ppt_y"/>
                                          </p:val>
                                        </p:tav>
                                      </p:tavLst>
                                    </p:anim>
                                  </p:childTnLst>
                                </p:cTn>
                              </p:par>
                            </p:childTnLst>
                          </p:cTn>
                        </p:par>
                        <p:par>
                          <p:cTn id="74" fill="hold">
                            <p:stCondLst>
                              <p:cond delay="1000"/>
                            </p:stCondLst>
                            <p:childTnLst>
                              <p:par>
                                <p:cTn id="75" presetID="2" presetClass="entr" presetSubtype="1"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0-#ppt_h/2"/>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18"/>
                                        </p:tgtEl>
                                        <p:attrNameLst>
                                          <p:attrName>style.visibility</p:attrName>
                                        </p:attrNameLst>
                                      </p:cBhvr>
                                      <p:to>
                                        <p:strVal val="visible"/>
                                      </p:to>
                                    </p:set>
                                    <p:anim calcmode="lin" valueType="num">
                                      <p:cBhvr additive="base">
                                        <p:cTn id="81" dur="500" fill="hold"/>
                                        <p:tgtEl>
                                          <p:spTgt spid="218"/>
                                        </p:tgtEl>
                                        <p:attrNameLst>
                                          <p:attrName>ppt_x</p:attrName>
                                        </p:attrNameLst>
                                      </p:cBhvr>
                                      <p:tavLst>
                                        <p:tav tm="0">
                                          <p:val>
                                            <p:strVal val="1+#ppt_w/2"/>
                                          </p:val>
                                        </p:tav>
                                        <p:tav tm="100000">
                                          <p:val>
                                            <p:strVal val="#ppt_x"/>
                                          </p:val>
                                        </p:tav>
                                      </p:tavLst>
                                    </p:anim>
                                    <p:anim calcmode="lin" valueType="num">
                                      <p:cBhvr additive="base">
                                        <p:cTn id="82" dur="500" fill="hold"/>
                                        <p:tgtEl>
                                          <p:spTgt spid="218"/>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50"/>
                                        </p:tgtEl>
                                        <p:attrNameLst>
                                          <p:attrName>style.visibility</p:attrName>
                                        </p:attrNameLst>
                                      </p:cBhvr>
                                      <p:to>
                                        <p:strVal val="visible"/>
                                      </p:to>
                                    </p:set>
                                    <p:anim calcmode="lin" valueType="num">
                                      <p:cBhvr additive="base">
                                        <p:cTn id="85" dur="500" fill="hold"/>
                                        <p:tgtEl>
                                          <p:spTgt spid="350"/>
                                        </p:tgtEl>
                                        <p:attrNameLst>
                                          <p:attrName>ppt_x</p:attrName>
                                        </p:attrNameLst>
                                      </p:cBhvr>
                                      <p:tavLst>
                                        <p:tav tm="0">
                                          <p:val>
                                            <p:strVal val="1+#ppt_w/2"/>
                                          </p:val>
                                        </p:tav>
                                        <p:tav tm="100000">
                                          <p:val>
                                            <p:strVal val="#ppt_x"/>
                                          </p:val>
                                        </p:tav>
                                      </p:tavLst>
                                    </p:anim>
                                    <p:anim calcmode="lin" valueType="num">
                                      <p:cBhvr additive="base">
                                        <p:cTn id="86" dur="500" fill="hold"/>
                                        <p:tgtEl>
                                          <p:spTgt spid="350"/>
                                        </p:tgtEl>
                                        <p:attrNameLst>
                                          <p:attrName>ppt_y</p:attrName>
                                        </p:attrNameLst>
                                      </p:cBhvr>
                                      <p:tavLst>
                                        <p:tav tm="0">
                                          <p:val>
                                            <p:strVal val="#ppt_y"/>
                                          </p:val>
                                        </p:tav>
                                        <p:tav tm="100000">
                                          <p:val>
                                            <p:strVal val="#ppt_y"/>
                                          </p:val>
                                        </p:tav>
                                      </p:tavLst>
                                    </p:anim>
                                  </p:childTnLst>
                                </p:cTn>
                              </p:par>
                            </p:childTnLst>
                          </p:cTn>
                        </p:par>
                        <p:par>
                          <p:cTn id="87" fill="hold">
                            <p:stCondLst>
                              <p:cond delay="1500"/>
                            </p:stCondLst>
                            <p:childTnLst>
                              <p:par>
                                <p:cTn id="88" presetID="2" presetClass="entr" presetSubtype="8" fill="hold" grpId="0" nodeType="afterEffect">
                                  <p:stCondLst>
                                    <p:cond delay="0"/>
                                  </p:stCondLst>
                                  <p:childTnLst>
                                    <p:set>
                                      <p:cBhvr>
                                        <p:cTn id="89" dur="1" fill="hold">
                                          <p:stCondLst>
                                            <p:cond delay="0"/>
                                          </p:stCondLst>
                                        </p:cTn>
                                        <p:tgtEl>
                                          <p:spTgt spid="354"/>
                                        </p:tgtEl>
                                        <p:attrNameLst>
                                          <p:attrName>style.visibility</p:attrName>
                                        </p:attrNameLst>
                                      </p:cBhvr>
                                      <p:to>
                                        <p:strVal val="visible"/>
                                      </p:to>
                                    </p:set>
                                    <p:anim calcmode="lin" valueType="num">
                                      <p:cBhvr additive="base">
                                        <p:cTn id="90" dur="500" fill="hold"/>
                                        <p:tgtEl>
                                          <p:spTgt spid="354"/>
                                        </p:tgtEl>
                                        <p:attrNameLst>
                                          <p:attrName>ppt_x</p:attrName>
                                        </p:attrNameLst>
                                      </p:cBhvr>
                                      <p:tavLst>
                                        <p:tav tm="0">
                                          <p:val>
                                            <p:strVal val="0-#ppt_w/2"/>
                                          </p:val>
                                        </p:tav>
                                        <p:tav tm="100000">
                                          <p:val>
                                            <p:strVal val="#ppt_x"/>
                                          </p:val>
                                        </p:tav>
                                      </p:tavLst>
                                    </p:anim>
                                    <p:anim calcmode="lin" valueType="num">
                                      <p:cBhvr additive="base">
                                        <p:cTn id="91" dur="500" fill="hold"/>
                                        <p:tgtEl>
                                          <p:spTgt spid="354"/>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1"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0-#ppt_h/2"/>
                                          </p:val>
                                        </p:tav>
                                        <p:tav tm="100000">
                                          <p:val>
                                            <p:strVal val="#ppt_y"/>
                                          </p:val>
                                        </p:tav>
                                      </p:tavLst>
                                    </p:anim>
                                  </p:childTnLst>
                                </p:cTn>
                              </p:par>
                            </p:childTnLst>
                          </p:cTn>
                        </p:par>
                        <p:par>
                          <p:cTn id="98" fill="hold">
                            <p:stCondLst>
                              <p:cond delay="500"/>
                            </p:stCondLst>
                            <p:childTnLst>
                              <p:par>
                                <p:cTn id="99" presetID="2" presetClass="entr" presetSubtype="2" fill="hold" grpId="0" nodeType="afterEffect">
                                  <p:stCondLst>
                                    <p:cond delay="0"/>
                                  </p:stCondLst>
                                  <p:childTnLst>
                                    <p:set>
                                      <p:cBhvr>
                                        <p:cTn id="100" dur="1" fill="hold">
                                          <p:stCondLst>
                                            <p:cond delay="0"/>
                                          </p:stCondLst>
                                        </p:cTn>
                                        <p:tgtEl>
                                          <p:spTgt spid="346"/>
                                        </p:tgtEl>
                                        <p:attrNameLst>
                                          <p:attrName>style.visibility</p:attrName>
                                        </p:attrNameLst>
                                      </p:cBhvr>
                                      <p:to>
                                        <p:strVal val="visible"/>
                                      </p:to>
                                    </p:set>
                                    <p:anim calcmode="lin" valueType="num">
                                      <p:cBhvr additive="base">
                                        <p:cTn id="101" dur="500" fill="hold"/>
                                        <p:tgtEl>
                                          <p:spTgt spid="346"/>
                                        </p:tgtEl>
                                        <p:attrNameLst>
                                          <p:attrName>ppt_x</p:attrName>
                                        </p:attrNameLst>
                                      </p:cBhvr>
                                      <p:tavLst>
                                        <p:tav tm="0">
                                          <p:val>
                                            <p:strVal val="1+#ppt_w/2"/>
                                          </p:val>
                                        </p:tav>
                                        <p:tav tm="100000">
                                          <p:val>
                                            <p:strVal val="#ppt_x"/>
                                          </p:val>
                                        </p:tav>
                                      </p:tavLst>
                                    </p:anim>
                                    <p:anim calcmode="lin" valueType="num">
                                      <p:cBhvr additive="base">
                                        <p:cTn id="102" dur="500" fill="hold"/>
                                        <p:tgtEl>
                                          <p:spTgt spid="346"/>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49"/>
                                        </p:tgtEl>
                                        <p:attrNameLst>
                                          <p:attrName>style.visibility</p:attrName>
                                        </p:attrNameLst>
                                      </p:cBhvr>
                                      <p:to>
                                        <p:strVal val="visible"/>
                                      </p:to>
                                    </p:set>
                                    <p:anim calcmode="lin" valueType="num">
                                      <p:cBhvr additive="base">
                                        <p:cTn id="105" dur="500" fill="hold"/>
                                        <p:tgtEl>
                                          <p:spTgt spid="349"/>
                                        </p:tgtEl>
                                        <p:attrNameLst>
                                          <p:attrName>ppt_x</p:attrName>
                                        </p:attrNameLst>
                                      </p:cBhvr>
                                      <p:tavLst>
                                        <p:tav tm="0">
                                          <p:val>
                                            <p:strVal val="1+#ppt_w/2"/>
                                          </p:val>
                                        </p:tav>
                                        <p:tav tm="100000">
                                          <p:val>
                                            <p:strVal val="#ppt_x"/>
                                          </p:val>
                                        </p:tav>
                                      </p:tavLst>
                                    </p:anim>
                                    <p:anim calcmode="lin" valueType="num">
                                      <p:cBhvr additive="base">
                                        <p:cTn id="106" dur="500" fill="hold"/>
                                        <p:tgtEl>
                                          <p:spTgt spid="349"/>
                                        </p:tgtEl>
                                        <p:attrNameLst>
                                          <p:attrName>ppt_y</p:attrName>
                                        </p:attrNameLst>
                                      </p:cBhvr>
                                      <p:tavLst>
                                        <p:tav tm="0">
                                          <p:val>
                                            <p:strVal val="#ppt_y"/>
                                          </p:val>
                                        </p:tav>
                                        <p:tav tm="100000">
                                          <p:val>
                                            <p:strVal val="#ppt_y"/>
                                          </p:val>
                                        </p:tav>
                                      </p:tavLst>
                                    </p:anim>
                                  </p:childTnLst>
                                </p:cTn>
                              </p:par>
                            </p:childTnLst>
                          </p:cTn>
                        </p:par>
                        <p:par>
                          <p:cTn id="107" fill="hold">
                            <p:stCondLst>
                              <p:cond delay="1000"/>
                            </p:stCondLst>
                            <p:childTnLst>
                              <p:par>
                                <p:cTn id="108" presetID="2" presetClass="entr" presetSubtype="8" fill="hold" grpId="0" nodeType="afterEffect">
                                  <p:stCondLst>
                                    <p:cond delay="0"/>
                                  </p:stCondLst>
                                  <p:childTnLst>
                                    <p:set>
                                      <p:cBhvr>
                                        <p:cTn id="109" dur="1" fill="hold">
                                          <p:stCondLst>
                                            <p:cond delay="0"/>
                                          </p:stCondLst>
                                        </p:cTn>
                                        <p:tgtEl>
                                          <p:spTgt spid="357"/>
                                        </p:tgtEl>
                                        <p:attrNameLst>
                                          <p:attrName>style.visibility</p:attrName>
                                        </p:attrNameLst>
                                      </p:cBhvr>
                                      <p:to>
                                        <p:strVal val="visible"/>
                                      </p:to>
                                    </p:set>
                                    <p:anim calcmode="lin" valueType="num">
                                      <p:cBhvr additive="base">
                                        <p:cTn id="110" dur="500" fill="hold"/>
                                        <p:tgtEl>
                                          <p:spTgt spid="357"/>
                                        </p:tgtEl>
                                        <p:attrNameLst>
                                          <p:attrName>ppt_x</p:attrName>
                                        </p:attrNameLst>
                                      </p:cBhvr>
                                      <p:tavLst>
                                        <p:tav tm="0">
                                          <p:val>
                                            <p:strVal val="0-#ppt_w/2"/>
                                          </p:val>
                                        </p:tav>
                                        <p:tav tm="100000">
                                          <p:val>
                                            <p:strVal val="#ppt_x"/>
                                          </p:val>
                                        </p:tav>
                                      </p:tavLst>
                                    </p:anim>
                                    <p:anim calcmode="lin" valueType="num">
                                      <p:cBhvr additive="base">
                                        <p:cTn id="111" dur="500" fill="hold"/>
                                        <p:tgtEl>
                                          <p:spTgt spid="357"/>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1" fill="hold" nodeType="clickEffect">
                                  <p:stCondLst>
                                    <p:cond delay="0"/>
                                  </p:stCondLst>
                                  <p:childTnLst>
                                    <p:set>
                                      <p:cBhvr>
                                        <p:cTn id="115" dur="1" fill="hold">
                                          <p:stCondLst>
                                            <p:cond delay="0"/>
                                          </p:stCondLst>
                                        </p:cTn>
                                        <p:tgtEl>
                                          <p:spTgt spid="21"/>
                                        </p:tgtEl>
                                        <p:attrNameLst>
                                          <p:attrName>style.visibility</p:attrName>
                                        </p:attrNameLst>
                                      </p:cBhvr>
                                      <p:to>
                                        <p:strVal val="visible"/>
                                      </p:to>
                                    </p:set>
                                    <p:anim calcmode="lin" valueType="num">
                                      <p:cBhvr additive="base">
                                        <p:cTn id="116" dur="500" fill="hold"/>
                                        <p:tgtEl>
                                          <p:spTgt spid="21"/>
                                        </p:tgtEl>
                                        <p:attrNameLst>
                                          <p:attrName>ppt_x</p:attrName>
                                        </p:attrNameLst>
                                      </p:cBhvr>
                                      <p:tavLst>
                                        <p:tav tm="0">
                                          <p:val>
                                            <p:strVal val="#ppt_x"/>
                                          </p:val>
                                        </p:tav>
                                        <p:tav tm="100000">
                                          <p:val>
                                            <p:strVal val="#ppt_x"/>
                                          </p:val>
                                        </p:tav>
                                      </p:tavLst>
                                    </p:anim>
                                    <p:anim calcmode="lin" valueType="num">
                                      <p:cBhvr additive="base">
                                        <p:cTn id="117" dur="500" fill="hold"/>
                                        <p:tgtEl>
                                          <p:spTgt spid="21"/>
                                        </p:tgtEl>
                                        <p:attrNameLst>
                                          <p:attrName>ppt_y</p:attrName>
                                        </p:attrNameLst>
                                      </p:cBhvr>
                                      <p:tavLst>
                                        <p:tav tm="0">
                                          <p:val>
                                            <p:strVal val="0-#ppt_h/2"/>
                                          </p:val>
                                        </p:tav>
                                        <p:tav tm="100000">
                                          <p:val>
                                            <p:strVal val="#ppt_y"/>
                                          </p:val>
                                        </p:tav>
                                      </p:tavLst>
                                    </p:anim>
                                  </p:childTnLst>
                                </p:cTn>
                              </p:par>
                            </p:childTnLst>
                          </p:cTn>
                        </p:par>
                        <p:par>
                          <p:cTn id="118" fill="hold">
                            <p:stCondLst>
                              <p:cond delay="500"/>
                            </p:stCondLst>
                            <p:childTnLst>
                              <p:par>
                                <p:cTn id="119" presetID="2" presetClass="entr" presetSubtype="2" fill="hold" grpId="0" nodeType="afterEffect">
                                  <p:stCondLst>
                                    <p:cond delay="0"/>
                                  </p:stCondLst>
                                  <p:childTnLst>
                                    <p:set>
                                      <p:cBhvr>
                                        <p:cTn id="120" dur="1" fill="hold">
                                          <p:stCondLst>
                                            <p:cond delay="0"/>
                                          </p:stCondLst>
                                        </p:cTn>
                                        <p:tgtEl>
                                          <p:spTgt spid="219"/>
                                        </p:tgtEl>
                                        <p:attrNameLst>
                                          <p:attrName>style.visibility</p:attrName>
                                        </p:attrNameLst>
                                      </p:cBhvr>
                                      <p:to>
                                        <p:strVal val="visible"/>
                                      </p:to>
                                    </p:set>
                                    <p:anim calcmode="lin" valueType="num">
                                      <p:cBhvr additive="base">
                                        <p:cTn id="121" dur="500" fill="hold"/>
                                        <p:tgtEl>
                                          <p:spTgt spid="219"/>
                                        </p:tgtEl>
                                        <p:attrNameLst>
                                          <p:attrName>ppt_x</p:attrName>
                                        </p:attrNameLst>
                                      </p:cBhvr>
                                      <p:tavLst>
                                        <p:tav tm="0">
                                          <p:val>
                                            <p:strVal val="1+#ppt_w/2"/>
                                          </p:val>
                                        </p:tav>
                                        <p:tav tm="100000">
                                          <p:val>
                                            <p:strVal val="#ppt_x"/>
                                          </p:val>
                                        </p:tav>
                                      </p:tavLst>
                                    </p:anim>
                                    <p:anim calcmode="lin" valueType="num">
                                      <p:cBhvr additive="base">
                                        <p:cTn id="122" dur="500" fill="hold"/>
                                        <p:tgtEl>
                                          <p:spTgt spid="219"/>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348"/>
                                        </p:tgtEl>
                                        <p:attrNameLst>
                                          <p:attrName>style.visibility</p:attrName>
                                        </p:attrNameLst>
                                      </p:cBhvr>
                                      <p:to>
                                        <p:strVal val="visible"/>
                                      </p:to>
                                    </p:set>
                                    <p:anim calcmode="lin" valueType="num">
                                      <p:cBhvr additive="base">
                                        <p:cTn id="125" dur="500" fill="hold"/>
                                        <p:tgtEl>
                                          <p:spTgt spid="348"/>
                                        </p:tgtEl>
                                        <p:attrNameLst>
                                          <p:attrName>ppt_x</p:attrName>
                                        </p:attrNameLst>
                                      </p:cBhvr>
                                      <p:tavLst>
                                        <p:tav tm="0">
                                          <p:val>
                                            <p:strVal val="1+#ppt_w/2"/>
                                          </p:val>
                                        </p:tav>
                                        <p:tav tm="100000">
                                          <p:val>
                                            <p:strVal val="#ppt_x"/>
                                          </p:val>
                                        </p:tav>
                                      </p:tavLst>
                                    </p:anim>
                                    <p:anim calcmode="lin" valueType="num">
                                      <p:cBhvr additive="base">
                                        <p:cTn id="126" dur="500" fill="hold"/>
                                        <p:tgtEl>
                                          <p:spTgt spid="348"/>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353"/>
                                        </p:tgtEl>
                                        <p:attrNameLst>
                                          <p:attrName>style.visibility</p:attrName>
                                        </p:attrNameLst>
                                      </p:cBhvr>
                                      <p:to>
                                        <p:strVal val="visible"/>
                                      </p:to>
                                    </p:set>
                                    <p:anim calcmode="lin" valueType="num">
                                      <p:cBhvr additive="base">
                                        <p:cTn id="129" dur="500" fill="hold"/>
                                        <p:tgtEl>
                                          <p:spTgt spid="353"/>
                                        </p:tgtEl>
                                        <p:attrNameLst>
                                          <p:attrName>ppt_x</p:attrName>
                                        </p:attrNameLst>
                                      </p:cBhvr>
                                      <p:tavLst>
                                        <p:tav tm="0">
                                          <p:val>
                                            <p:strVal val="0-#ppt_w/2"/>
                                          </p:val>
                                        </p:tav>
                                        <p:tav tm="100000">
                                          <p:val>
                                            <p:strVal val="#ppt_x"/>
                                          </p:val>
                                        </p:tav>
                                      </p:tavLst>
                                    </p:anim>
                                    <p:anim calcmode="lin" valueType="num">
                                      <p:cBhvr additive="base">
                                        <p:cTn id="130" dur="500" fill="hold"/>
                                        <p:tgtEl>
                                          <p:spTgt spid="353"/>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8" presetClass="entr" presetSubtype="9" fill="hold" grpId="0" nodeType="clickEffect">
                                  <p:stCondLst>
                                    <p:cond delay="0"/>
                                  </p:stCondLst>
                                  <p:childTnLst>
                                    <p:set>
                                      <p:cBhvr>
                                        <p:cTn id="134" dur="1" fill="hold">
                                          <p:stCondLst>
                                            <p:cond delay="0"/>
                                          </p:stCondLst>
                                        </p:cTn>
                                        <p:tgtEl>
                                          <p:spTgt spid="200"/>
                                        </p:tgtEl>
                                        <p:attrNameLst>
                                          <p:attrName>style.visibility</p:attrName>
                                        </p:attrNameLst>
                                      </p:cBhvr>
                                      <p:to>
                                        <p:strVal val="visible"/>
                                      </p:to>
                                    </p:set>
                                    <p:animEffect transition="in" filter="strips(upLeft)">
                                      <p:cBhvr>
                                        <p:cTn id="135" dur="500"/>
                                        <p:tgtEl>
                                          <p:spTgt spid="200"/>
                                        </p:tgtEl>
                                      </p:cBhvr>
                                    </p:animEffect>
                                  </p:childTnLst>
                                </p:cTn>
                              </p:par>
                            </p:childTnLst>
                          </p:cTn>
                        </p:par>
                        <p:par>
                          <p:cTn id="136" fill="hold">
                            <p:stCondLst>
                              <p:cond delay="500"/>
                            </p:stCondLst>
                            <p:childTnLst>
                              <p:par>
                                <p:cTn id="137" presetID="18" presetClass="entr" presetSubtype="6" fill="hold" grpId="0" nodeType="afterEffect">
                                  <p:stCondLst>
                                    <p:cond delay="0"/>
                                  </p:stCondLst>
                                  <p:childTnLst>
                                    <p:set>
                                      <p:cBhvr>
                                        <p:cTn id="138" dur="1" fill="hold">
                                          <p:stCondLst>
                                            <p:cond delay="0"/>
                                          </p:stCondLst>
                                        </p:cTn>
                                        <p:tgtEl>
                                          <p:spTgt spid="198"/>
                                        </p:tgtEl>
                                        <p:attrNameLst>
                                          <p:attrName>style.visibility</p:attrName>
                                        </p:attrNameLst>
                                      </p:cBhvr>
                                      <p:to>
                                        <p:strVal val="visible"/>
                                      </p:to>
                                    </p:set>
                                    <p:animEffect transition="in" filter="strips(downRight)">
                                      <p:cBhvr>
                                        <p:cTn id="139"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17" grpId="0"/>
      <p:bldP spid="218" grpId="0"/>
      <p:bldP spid="219" grpId="0"/>
      <p:bldP spid="220" grpId="0"/>
      <p:bldP spid="266" grpId="0"/>
      <p:bldP spid="346" grpId="0"/>
      <p:bldP spid="348" grpId="0" animBg="1"/>
      <p:bldP spid="349" grpId="0" animBg="1"/>
      <p:bldP spid="350" grpId="0" animBg="1"/>
      <p:bldP spid="351" grpId="0" animBg="1"/>
      <p:bldP spid="352" grpId="0" animBg="1"/>
      <p:bldP spid="353" grpId="0"/>
      <p:bldP spid="354" grpId="0"/>
      <p:bldP spid="355" grpId="0"/>
      <p:bldP spid="357" grpId="0"/>
      <p:bldP spid="198" grpId="0" animBg="1"/>
      <p:bldP spid="200" grpId="0" animBg="1"/>
    </p:bldLst>
  </p:timing>
</p:sld>
</file>

<file path=ppt/theme/theme1.xml><?xml version="1.0" encoding="utf-8"?>
<a:theme xmlns:a="http://schemas.openxmlformats.org/drawingml/2006/main" name="EWEA_layout">
  <a:themeElements>
    <a:clrScheme name="EWEA ID">
      <a:dk1>
        <a:srgbClr val="005596"/>
      </a:dk1>
      <a:lt1>
        <a:sysClr val="window" lastClr="FFFFFF"/>
      </a:lt1>
      <a:dk2>
        <a:srgbClr val="005596"/>
      </a:dk2>
      <a:lt2>
        <a:srgbClr val="000000"/>
      </a:lt2>
      <a:accent1>
        <a:srgbClr val="005596"/>
      </a:accent1>
      <a:accent2>
        <a:srgbClr val="79BDE8"/>
      </a:accent2>
      <a:accent3>
        <a:srgbClr val="78A22F"/>
      </a:accent3>
      <a:accent4>
        <a:srgbClr val="FDBB30"/>
      </a:accent4>
      <a:accent5>
        <a:srgbClr val="DB1230"/>
      </a:accent5>
      <a:accent6>
        <a:srgbClr val="FFFFFF"/>
      </a:accent6>
      <a:hlink>
        <a:srgbClr val="0000FF"/>
      </a:hlink>
      <a:folHlink>
        <a:srgbClr val="79BDE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15875"/>
      </a:spPr>
      <a:bodyPr anchor="ctr"/>
      <a:lstStyle>
        <a:defPPr algn="ctr">
          <a:defRPr sz="7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707</Words>
  <Application>Microsoft Office PowerPoint</Application>
  <PresentationFormat>On-screen Show (4:3)</PresentationFormat>
  <Paragraphs>225</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EWEA_layout</vt:lpstr>
      <vt:lpstr>Slide 1</vt:lpstr>
      <vt:lpstr>Project structure and general timeline</vt:lpstr>
      <vt:lpstr>WP2 :: Objectives </vt:lpstr>
      <vt:lpstr>WP2 :: Models :: DTU :: CorWind </vt:lpstr>
      <vt:lpstr>WP2 :: Models :: SINTEF :: NET-OP </vt:lpstr>
      <vt:lpstr>WP2 :: Models :: CIEMAT :: Integrated models </vt:lpstr>
      <vt:lpstr>WP2 :: Models :: IWES :: WCMS </vt:lpstr>
      <vt:lpstr>WP2 :: Academic and Industrial Partners</vt:lpstr>
      <vt:lpstr>WP2 :: Models :: Interactions </vt:lpstr>
      <vt:lpstr>WP2 :: Deliverables</vt:lpstr>
      <vt:lpstr>WP2 :: Timeline </vt:lpstr>
      <vt:lpstr>Slide 12</vt:lpstr>
    </vt:vector>
  </TitlesOfParts>
  <Company>Fraunhofer IWES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Ber. A</dc:creator>
  <cp:lastModifiedBy>mfaiella</cp:lastModifiedBy>
  <cp:revision>476</cp:revision>
  <dcterms:created xsi:type="dcterms:W3CDTF">2011-07-28T08:13:35Z</dcterms:created>
  <dcterms:modified xsi:type="dcterms:W3CDTF">2012-04-12T09:12:08Z</dcterms:modified>
</cp:coreProperties>
</file>