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3" r:id="rId7"/>
    <p:sldId id="260" r:id="rId8"/>
    <p:sldId id="264" r:id="rId9"/>
    <p:sldId id="266" r:id="rId10"/>
    <p:sldId id="262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José Trujillo" initials="JJ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944" y="-324"/>
      </p:cViewPr>
      <p:guideLst>
        <p:guide orient="horz" pos="4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-27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13T14:41:16.655" idx="2">
    <p:pos x="5496" y="3156"/>
    <p:text>Hi,  I have added the word "first" here since we are not expecting to have all data by then.  Especially data from BARD 1 should be available at a later stage.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9C5A2-7F4B-496D-8AB6-426D74F39A19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5A51F-3899-47FB-9A51-DB69A5AE7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5A51F-3899-47FB-9A51-DB69A5AE75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CFF07-D14D-4DC7-89F8-E49D245787A8}" type="slidenum">
              <a:rPr lang="nl-NL" smtClean="0">
                <a:latin typeface="Times New Roman" pitchFamily="18" charset="0"/>
              </a:rPr>
              <a:pPr/>
              <a:t>2</a:t>
            </a:fld>
            <a:endParaRPr lang="nl-NL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GB" sz="1700" b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DF0DE-A757-4A58-B75D-0B437120F8EB}" type="slidenum">
              <a:rPr lang="nl-NL" smtClean="0">
                <a:latin typeface="Times New Roman" pitchFamily="18" charset="0"/>
              </a:rPr>
              <a:pPr/>
              <a:t>3</a:t>
            </a:fld>
            <a:endParaRPr lang="nl-NL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GB" sz="1700" b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67293-ED79-4C6D-BA87-837D11A49ED6}" type="slidenum">
              <a:rPr lang="nl-NL" smtClean="0">
                <a:latin typeface="Times New Roman" pitchFamily="18" charset="0"/>
              </a:rPr>
              <a:pPr/>
              <a:t>4</a:t>
            </a:fld>
            <a:endParaRPr lang="nl-NL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GB" sz="1700" b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E4774-0336-4416-8717-553E35A59A42}" type="slidenum">
              <a:rPr lang="nl-NL" smtClean="0">
                <a:latin typeface="Times New Roman" pitchFamily="18" charset="0"/>
              </a:rPr>
              <a:pPr/>
              <a:t>6</a:t>
            </a:fld>
            <a:endParaRPr lang="nl-NL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GB" sz="1700" b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/>
              <a:t>Which consists of 8x10 turbines in  a matrix lay-out</a:t>
            </a: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1CE7C-F0C1-4223-A640-231DDCD4D633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D3B54-9B45-438F-8AE6-263CA1397CEF}" type="slidenum">
              <a:rPr lang="nl-NL" smtClean="0">
                <a:latin typeface="Times New Roman" pitchFamily="18" charset="0"/>
              </a:rPr>
              <a:pPr/>
              <a:t>10</a:t>
            </a:fld>
            <a:endParaRPr lang="nl-NL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GB" sz="1700" b="1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2" b="40907"/>
          <a:stretch/>
        </p:blipFill>
        <p:spPr bwMode="auto">
          <a:xfrm>
            <a:off x="-621" y="-27384"/>
            <a:ext cx="9144621" cy="46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3933056"/>
            <a:ext cx="9144620" cy="12065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152400" y="4832349"/>
            <a:ext cx="6147792" cy="1851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WP 5: Experiments, validation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and demonstration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2844" y="6017145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596"/>
                </a:solidFill>
                <a:latin typeface="+mj-lt"/>
              </a:rPr>
              <a:t>Gerard Schepers/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Juan José Trujillo</a:t>
            </a:r>
            <a:endParaRPr lang="en-GB" dirty="0" smtClean="0">
              <a:solidFill>
                <a:srgbClr val="005596"/>
              </a:solidFill>
              <a:latin typeface="+mj-lt"/>
            </a:endParaRP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Work package leader</a:t>
            </a: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ECN/</a:t>
            </a:r>
            <a:r>
              <a:rPr lang="en-GB" sz="1300" i="1" dirty="0" err="1" smtClean="0">
                <a:solidFill>
                  <a:srgbClr val="005596"/>
                </a:solidFill>
                <a:latin typeface="+mj-lt"/>
              </a:rPr>
              <a:t>Forwind</a:t>
            </a:r>
            <a:endParaRPr lang="en-US" sz="1300" i="1" dirty="0">
              <a:solidFill>
                <a:srgbClr val="005596"/>
              </a:solidFill>
              <a:latin typeface="+mj-lt"/>
            </a:endParaRPr>
          </a:p>
        </p:txBody>
      </p:sp>
      <p:pic>
        <p:nvPicPr>
          <p:cNvPr id="2" name="Picture 1" descr="EERA_DTO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72" y="4411684"/>
            <a:ext cx="2520280" cy="1493815"/>
          </a:xfrm>
          <a:prstGeom prst="rect">
            <a:avLst/>
          </a:prstGeom>
        </p:spPr>
      </p:pic>
      <p:pic>
        <p:nvPicPr>
          <p:cNvPr id="8" name="Picture 7" descr="EU_flag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44" y="6381328"/>
            <a:ext cx="516150" cy="343206"/>
          </a:xfrm>
          <a:prstGeom prst="rect">
            <a:avLst/>
          </a:prstGeom>
        </p:spPr>
      </p:pic>
      <p:pic>
        <p:nvPicPr>
          <p:cNvPr id="9" name="Picture 8" descr="FP7-gen-RGB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47" y="6306436"/>
            <a:ext cx="590261" cy="4801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372200" y="5949280"/>
            <a:ext cx="194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solidFill>
                  <a:schemeClr val="accent6">
                    <a:lumMod val="75000"/>
                  </a:schemeClr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433944" y="6243887"/>
            <a:ext cx="2595724" cy="0"/>
          </a:xfrm>
          <a:prstGeom prst="line">
            <a:avLst/>
          </a:prstGeom>
          <a:ln w="3175" cap="flat" cmpd="sng" algn="ctr">
            <a:solidFill>
              <a:schemeClr val="accent6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160" y="1733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2000" b="0" i="0" dirty="0">
              <a:solidFill>
                <a:schemeClr val="tx1"/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4360" y="2133600"/>
            <a:ext cx="798576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  <p:pic>
        <p:nvPicPr>
          <p:cNvPr id="2" name="Picture 1" descr="EU_fla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66" y="2780928"/>
            <a:ext cx="2069320" cy="1375958"/>
          </a:xfrm>
          <a:prstGeom prst="rect">
            <a:avLst/>
          </a:prstGeom>
        </p:spPr>
      </p:pic>
      <p:pic>
        <p:nvPicPr>
          <p:cNvPr id="4" name="Picture 3" descr="FP7-gen-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94" y="2757155"/>
            <a:ext cx="1888177" cy="153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BEHRTEL\My Documents\powerpoint\powerpoint_zwarte balk + u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64275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BEHRTEL\My Documents\powerpoint\powerpoint_gele balk +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Documents and Settings\BEHRTEL\My Documents\powerpoint\powerpoint_foto'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3600"/>
            <a:ext cx="9144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133600"/>
            <a:ext cx="72390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743200"/>
            <a:ext cx="72390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79E9-0A9A-4D67-97F0-25E810734C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7453-DCB3-4A12-9AEC-9FFB5B7C1500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D97B-F304-49D4-8E96-D57EC6D676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F283-57DF-4902-8FA7-CC7D17EB1AE7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3619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D5FA-C5E4-4AD5-B6B5-879C3B9B4F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2E88-0FF9-46DE-8F72-9DF17D92C66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BA02-2D90-4B87-B21C-81FB67216A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A44E-D131-4506-8603-CE1B0A7BED42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8252-7B1F-438F-A913-C6283A46A85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DFCE-D2F9-4BF9-B5AD-548256657310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5B3E-C25F-4BC4-8FF3-422D7F20D7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137E-6530-4AD6-AC81-5AB5672806A2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D0E3B-E28D-450E-B141-64028202F7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8257-80A2-49BE-981C-CF6114D70AD5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81ED-0A98-49D7-A737-BD993BAFD3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DF894-1962-4C54-8E67-A4D80670D0BD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E5FD5-A3AF-4CD5-B3CD-6C5C5C026D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357A-1E11-443E-B70B-73772DE80CE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914400"/>
            <a:ext cx="18478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14400"/>
            <a:ext cx="53911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97BB-C649-44CC-8E01-D19D9C9E0C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D1BC-2A3A-4891-A50D-457551C42FBC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91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447800"/>
            <a:ext cx="36195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47800"/>
            <a:ext cx="3619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DE60-7FF6-40AA-A872-0AA36F26E4E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BF9A-F722-4A8B-B356-4A4569DE6E91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6162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85800" y="3636963"/>
            <a:ext cx="781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5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  <p:pic>
        <p:nvPicPr>
          <p:cNvPr id="15" name="Picture 14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849086"/>
          </a:xfrm>
          <a:prstGeom prst="rect">
            <a:avLst/>
          </a:prstGeom>
        </p:spPr>
      </p:pic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2232248" cy="113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RA-DTOC_KickOff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3012" r="4639"/>
          <a:stretch/>
        </p:blipFill>
        <p:spPr>
          <a:xfrm>
            <a:off x="0" y="0"/>
            <a:ext cx="9144000" cy="584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5030812"/>
            <a:ext cx="9144620" cy="1206500"/>
          </a:xfrm>
          <a:prstGeom prst="rect">
            <a:avLst/>
          </a:prstGeom>
        </p:spPr>
      </p:pic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656184" cy="845621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07504" y="5877272"/>
            <a:ext cx="74235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</p:spTree>
    <p:extLst>
      <p:ext uri="{BB962C8B-B14F-4D97-AF65-F5344CB8AC3E}">
        <p14:creationId xmlns:p14="http://schemas.microsoft.com/office/powerpoint/2010/main" val="13625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Documents and Settings\BEHRTEL\My Documents\powerpoint\powerpoint_zwarte balk + ur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264275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97638"/>
            <a:ext cx="762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B9E8CC9-F8C3-40D4-9D1C-30B6724244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0" name="Picture 7" descr="C:\Documents and Settings\BEHRTEL\My Documents\powerpoint\powerpoint_gele balk_sma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800">
              <a:latin typeface="Arial" pitchFamily="34" charset="0"/>
            </a:endParaRPr>
          </a:p>
        </p:txBody>
      </p:sp>
      <p:pic>
        <p:nvPicPr>
          <p:cNvPr id="1032" name="Picture 10" descr="C:\Documents and Settings\BEHRTEL\My Documents\powerpoint\powerpoint_gele balk_sma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800">
              <a:latin typeface="Arial" pitchFamily="34" charset="0"/>
            </a:endParaRP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4523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DD2BF28-65F5-409C-98A4-A847801DDA3E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B01C2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187325" algn="l" rtl="0" eaLnBrk="0" fontAlgn="base" hangingPunct="0">
        <a:spcBef>
          <a:spcPct val="20000"/>
        </a:spcBef>
        <a:spcAft>
          <a:spcPct val="0"/>
        </a:spcAft>
        <a:buClr>
          <a:srgbClr val="B01C2E"/>
        </a:buClr>
        <a:buFont typeface="Symbol" pitchFamily="18" charset="2"/>
        <a:buChar char="·"/>
        <a:defRPr sz="1600">
          <a:solidFill>
            <a:schemeClr val="tx1"/>
          </a:solidFill>
          <a:latin typeface="+mn-lt"/>
        </a:defRPr>
      </a:lvl2pPr>
      <a:lvl3pPr marL="852488" indent="-19526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3pPr>
      <a:lvl4pPr marL="1238250" indent="-195263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4pPr>
      <a:lvl5pPr marL="1616075" indent="-187325" algn="l" rtl="0" eaLnBrk="0" fontAlgn="base" hangingPunct="0">
        <a:spcBef>
          <a:spcPct val="20000"/>
        </a:spcBef>
        <a:spcAft>
          <a:spcPct val="0"/>
        </a:spcAft>
        <a:buChar char="·"/>
        <a:defRPr sz="1300">
          <a:solidFill>
            <a:schemeClr val="tx1"/>
          </a:solidFill>
          <a:latin typeface="+mn-lt"/>
        </a:defRPr>
      </a:lvl5pPr>
      <a:lvl6pPr marL="2073275" indent="-187325" algn="l" rtl="0" fontAlgn="base">
        <a:spcBef>
          <a:spcPct val="20000"/>
        </a:spcBef>
        <a:spcAft>
          <a:spcPct val="0"/>
        </a:spcAft>
        <a:buChar char="·"/>
        <a:defRPr sz="1300">
          <a:solidFill>
            <a:schemeClr val="tx1"/>
          </a:solidFill>
          <a:latin typeface="+mn-lt"/>
        </a:defRPr>
      </a:lvl6pPr>
      <a:lvl7pPr marL="2530475" indent="-187325" algn="l" rtl="0" fontAlgn="base">
        <a:spcBef>
          <a:spcPct val="20000"/>
        </a:spcBef>
        <a:spcAft>
          <a:spcPct val="0"/>
        </a:spcAft>
        <a:buChar char="·"/>
        <a:defRPr sz="1300">
          <a:solidFill>
            <a:schemeClr val="tx1"/>
          </a:solidFill>
          <a:latin typeface="+mn-lt"/>
        </a:defRPr>
      </a:lvl7pPr>
      <a:lvl8pPr marL="2987675" indent="-187325" algn="l" rtl="0" fontAlgn="base">
        <a:spcBef>
          <a:spcPct val="20000"/>
        </a:spcBef>
        <a:spcAft>
          <a:spcPct val="0"/>
        </a:spcAft>
        <a:buChar char="·"/>
        <a:defRPr sz="1300">
          <a:solidFill>
            <a:schemeClr val="tx1"/>
          </a:solidFill>
          <a:latin typeface="+mn-lt"/>
        </a:defRPr>
      </a:lvl8pPr>
      <a:lvl9pPr marL="3444875" indent="-187325" algn="l" rtl="0" fontAlgn="base">
        <a:spcBef>
          <a:spcPct val="20000"/>
        </a:spcBef>
        <a:spcAft>
          <a:spcPct val="0"/>
        </a:spcAft>
        <a:buChar char="·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497638"/>
            <a:ext cx="762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BD4CAD-BA80-4747-A161-CC632145590D}" type="slidenum">
              <a:rPr lang="nl-NL"/>
              <a:pPr>
                <a:defRPr/>
              </a:pPr>
              <a:t>10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304800" y="6345238"/>
            <a:ext cx="1905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5880D9-967D-4CB8-97B4-0BE539B5DC4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181600" cy="533400"/>
          </a:xfrm>
        </p:spPr>
        <p:txBody>
          <a:bodyPr/>
          <a:lstStyle/>
          <a:p>
            <a:pPr eaLnBrk="1" hangingPunct="1"/>
            <a:r>
              <a:rPr lang="nl-NL" sz="2800" smtClean="0"/>
              <a:t>WP5.3: Demonstration</a:t>
            </a:r>
            <a:endParaRPr lang="en-GB" sz="2800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0825"/>
            <a:ext cx="8893175" cy="4824413"/>
          </a:xfrm>
        </p:spPr>
        <p:txBody>
          <a:bodyPr>
            <a:normAutofit fontScale="77500" lnSpcReduction="20000"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nl-NL" u="sng" dirty="0" err="1" smtClean="0">
                <a:solidFill>
                  <a:schemeClr val="accent2"/>
                </a:solidFill>
              </a:rPr>
              <a:t>Participants</a:t>
            </a:r>
            <a:r>
              <a:rPr lang="nl-NL" dirty="0" smtClean="0"/>
              <a:t>: </a:t>
            </a:r>
            <a:r>
              <a:rPr lang="nl-NL" i="1" dirty="0" smtClean="0"/>
              <a:t>ECN</a:t>
            </a:r>
            <a:r>
              <a:rPr lang="nl-NL" dirty="0" smtClean="0"/>
              <a:t>, </a:t>
            </a:r>
            <a:r>
              <a:rPr lang="nl-NL" dirty="0" err="1" smtClean="0"/>
              <a:t>Overspeed</a:t>
            </a:r>
            <a:r>
              <a:rPr lang="nl-NL" dirty="0" smtClean="0"/>
              <a:t>, </a:t>
            </a:r>
            <a:r>
              <a:rPr lang="nl-NL" dirty="0" err="1" smtClean="0"/>
              <a:t>Iberdrola</a:t>
            </a:r>
            <a:r>
              <a:rPr lang="nl-NL" dirty="0" smtClean="0"/>
              <a:t>, Statoil, Carbon Trust, </a:t>
            </a:r>
            <a:r>
              <a:rPr lang="nl-NL" dirty="0" err="1" smtClean="0"/>
              <a:t>Hexicon</a:t>
            </a:r>
            <a:r>
              <a:rPr lang="nl-NL" dirty="0" smtClean="0"/>
              <a:t>, </a:t>
            </a:r>
            <a:r>
              <a:rPr lang="nl-NL" dirty="0" err="1" smtClean="0"/>
              <a:t>Statkraft</a:t>
            </a:r>
            <a:r>
              <a:rPr lang="nl-NL" dirty="0" smtClean="0"/>
              <a:t>, E.ON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nl-NL" u="sng" dirty="0" smtClean="0">
                <a:solidFill>
                  <a:schemeClr val="accent2"/>
                </a:solidFill>
              </a:rPr>
              <a:t>General:</a:t>
            </a:r>
          </a:p>
          <a:p>
            <a:pPr marL="923925" lvl="1" indent="-457200" eaLnBrk="1" hangingPunct="1">
              <a:buFont typeface="Arial" pitchFamily="34" charset="0"/>
              <a:buChar char="•"/>
              <a:defRPr/>
            </a:pPr>
            <a:r>
              <a:rPr lang="nl-NL" dirty="0" err="1" smtClean="0"/>
              <a:t>Delivery</a:t>
            </a:r>
            <a:r>
              <a:rPr lang="nl-NL" dirty="0" smtClean="0"/>
              <a:t> and Software training to </a:t>
            </a:r>
            <a:r>
              <a:rPr lang="nl-NL" dirty="0" err="1" smtClean="0"/>
              <a:t>end-users</a:t>
            </a:r>
            <a:endParaRPr lang="nl-NL" dirty="0" smtClean="0"/>
          </a:p>
          <a:p>
            <a:pPr marL="923925" lvl="1" indent="-457200" eaLnBrk="1" hangingPunct="1">
              <a:buFont typeface="Arial" pitchFamily="34" charset="0"/>
              <a:buChar char="•"/>
              <a:defRPr/>
            </a:pPr>
            <a:r>
              <a:rPr lang="nl-NL" dirty="0" smtClean="0"/>
              <a:t>Tools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demonstrated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basis of </a:t>
            </a:r>
            <a:r>
              <a:rPr lang="nl-NL" dirty="0" err="1" smtClean="0"/>
              <a:t>likely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. </a:t>
            </a:r>
            <a:r>
              <a:rPr lang="nl-NL" dirty="0" err="1" smtClean="0"/>
              <a:t>Industry</a:t>
            </a:r>
            <a:r>
              <a:rPr lang="nl-NL" dirty="0" smtClean="0"/>
              <a:t> is </a:t>
            </a:r>
            <a:r>
              <a:rPr lang="nl-NL" dirty="0" err="1" smtClean="0"/>
              <a:t>heavily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in the </a:t>
            </a:r>
            <a:r>
              <a:rPr lang="nl-NL" dirty="0" err="1" smtClean="0"/>
              <a:t>definition</a:t>
            </a:r>
            <a:endParaRPr lang="nl-NL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accent2"/>
                </a:solidFill>
              </a:rPr>
              <a:t>Tasks</a:t>
            </a:r>
            <a:endParaRPr lang="nl-NL" dirty="0" smtClean="0">
              <a:solidFill>
                <a:schemeClr val="accent2"/>
              </a:solidFill>
            </a:endParaRPr>
          </a:p>
          <a:p>
            <a:pPr marL="923925" lvl="1" indent="-457200" eaLnBrk="1" hangingPunct="1">
              <a:buFont typeface="Arial" pitchFamily="34" charset="0"/>
              <a:buChar char="•"/>
              <a:defRPr/>
            </a:pPr>
            <a:r>
              <a:rPr lang="nl-NL" dirty="0" smtClean="0"/>
              <a:t>WP5.3.1: Base scenario, </a:t>
            </a:r>
            <a:r>
              <a:rPr lang="nl-NL" dirty="0" err="1" smtClean="0"/>
              <a:t>considers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wind farms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to present wind farms,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inter</a:t>
            </a:r>
            <a:r>
              <a:rPr lang="nl-NL" dirty="0" smtClean="0"/>
              <a:t> and intra </a:t>
            </a:r>
            <a:r>
              <a:rPr lang="nl-NL" dirty="0" err="1" smtClean="0"/>
              <a:t>array</a:t>
            </a:r>
            <a:r>
              <a:rPr lang="nl-NL" dirty="0" smtClean="0"/>
              <a:t> </a:t>
            </a:r>
            <a:r>
              <a:rPr lang="nl-NL" dirty="0" err="1" smtClean="0"/>
              <a:t>layouts</a:t>
            </a:r>
            <a:endParaRPr lang="nl-NL" dirty="0" smtClean="0"/>
          </a:p>
          <a:p>
            <a:pPr marL="923925" lvl="1" indent="-457200" eaLnBrk="1" hangingPunct="1">
              <a:buFont typeface="Arial" pitchFamily="34" charset="0"/>
              <a:buChar char="•"/>
              <a:defRPr/>
            </a:pPr>
            <a:r>
              <a:rPr lang="nl-NL" dirty="0" smtClean="0"/>
              <a:t>WP5.3.2: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different </a:t>
            </a:r>
            <a:r>
              <a:rPr lang="nl-NL" dirty="0" err="1" smtClean="0"/>
              <a:t>sized</a:t>
            </a:r>
            <a:r>
              <a:rPr lang="nl-NL" dirty="0" smtClean="0"/>
              <a:t> wind farms, </a:t>
            </a:r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 err="1" smtClean="0"/>
              <a:t>floating</a:t>
            </a:r>
            <a:r>
              <a:rPr lang="nl-NL" dirty="0" smtClean="0"/>
              <a:t> and </a:t>
            </a:r>
            <a:r>
              <a:rPr lang="nl-NL" dirty="0" err="1" smtClean="0"/>
              <a:t>up-scaled</a:t>
            </a:r>
            <a:r>
              <a:rPr lang="nl-NL" dirty="0" smtClean="0"/>
              <a:t> turbines ,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inter</a:t>
            </a:r>
            <a:r>
              <a:rPr lang="nl-NL" dirty="0" smtClean="0"/>
              <a:t> and intra </a:t>
            </a:r>
            <a:r>
              <a:rPr lang="nl-NL" dirty="0" err="1" smtClean="0"/>
              <a:t>array</a:t>
            </a:r>
            <a:r>
              <a:rPr lang="nl-NL" dirty="0" smtClean="0"/>
              <a:t> </a:t>
            </a:r>
            <a:r>
              <a:rPr lang="nl-NL" dirty="0" err="1" smtClean="0"/>
              <a:t>layouts</a:t>
            </a:r>
            <a:endParaRPr lang="nl-NL" dirty="0" smtClean="0"/>
          </a:p>
          <a:p>
            <a:pPr marL="923925" lvl="1" indent="-457200" eaLnBrk="1" hangingPunct="1">
              <a:buFont typeface="Arial" pitchFamily="34" charset="0"/>
              <a:buChar char="•"/>
              <a:defRPr/>
            </a:pPr>
            <a:r>
              <a:rPr lang="nl-NL" dirty="0" smtClean="0"/>
              <a:t>WP5.3.3 </a:t>
            </a:r>
            <a:r>
              <a:rPr lang="nl-NL" dirty="0" err="1" smtClean="0"/>
              <a:t>Likely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for </a:t>
            </a:r>
            <a:r>
              <a:rPr lang="nl-NL" dirty="0" err="1" smtClean="0"/>
              <a:t>future</a:t>
            </a:r>
            <a:r>
              <a:rPr lang="nl-NL" dirty="0" smtClean="0"/>
              <a:t> wind farm clusters to </a:t>
            </a:r>
            <a:r>
              <a:rPr lang="nl-NL" dirty="0" err="1" smtClean="0"/>
              <a:t>assess</a:t>
            </a:r>
            <a:r>
              <a:rPr lang="nl-NL" dirty="0" smtClean="0"/>
              <a:t> the </a:t>
            </a:r>
            <a:r>
              <a:rPr lang="nl-NL" dirty="0" err="1" smtClean="0"/>
              <a:t>energy</a:t>
            </a:r>
            <a:r>
              <a:rPr lang="nl-NL" dirty="0" smtClean="0"/>
              <a:t> </a:t>
            </a:r>
            <a:r>
              <a:rPr lang="nl-NL" dirty="0" err="1" smtClean="0"/>
              <a:t>yield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short and long time </a:t>
            </a:r>
            <a:r>
              <a:rPr lang="nl-NL" dirty="0" err="1" smtClean="0"/>
              <a:t>scale</a:t>
            </a:r>
            <a:endParaRPr lang="nl-NL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accent2"/>
                </a:solidFill>
              </a:rPr>
              <a:t>Milestones</a:t>
            </a:r>
            <a:endParaRPr lang="nl-NL" dirty="0" smtClean="0">
              <a:solidFill>
                <a:schemeClr val="accent2"/>
              </a:solidFill>
            </a:endParaRPr>
          </a:p>
          <a:p>
            <a:pPr marL="809625" lvl="1" indent="-342900" eaLnBrk="1" hangingPunct="1">
              <a:buFont typeface="Arial" pitchFamily="34" charset="0"/>
              <a:buChar char="•"/>
              <a:defRPr/>
            </a:pPr>
            <a:r>
              <a:rPr lang="nl-NL" dirty="0" smtClean="0"/>
              <a:t>Design tool </a:t>
            </a:r>
            <a:r>
              <a:rPr lang="nl-NL" dirty="0" err="1" smtClean="0"/>
              <a:t>completed</a:t>
            </a:r>
            <a:r>
              <a:rPr lang="nl-NL" dirty="0" smtClean="0"/>
              <a:t>,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necessary</a:t>
            </a:r>
            <a:r>
              <a:rPr lang="nl-NL" dirty="0" smtClean="0"/>
              <a:t> </a:t>
            </a:r>
            <a:r>
              <a:rPr lang="nl-NL" dirty="0" err="1" smtClean="0"/>
              <a:t>improvements</a:t>
            </a:r>
            <a:r>
              <a:rPr lang="nl-NL" dirty="0" smtClean="0"/>
              <a:t> are </a:t>
            </a:r>
            <a:r>
              <a:rPr lang="nl-NL" dirty="0" err="1" smtClean="0"/>
              <a:t>implemented</a:t>
            </a:r>
            <a:r>
              <a:rPr lang="nl-NL" dirty="0" smtClean="0"/>
              <a:t> (</a:t>
            </a:r>
            <a:r>
              <a:rPr lang="nl-NL" dirty="0" err="1" smtClean="0"/>
              <a:t>Month</a:t>
            </a:r>
            <a:r>
              <a:rPr lang="nl-NL" dirty="0" smtClean="0"/>
              <a:t> 36)</a:t>
            </a:r>
          </a:p>
          <a:p>
            <a:pPr marL="809625" lvl="1" indent="-342900" eaLnBrk="1" hangingPunct="1">
              <a:buFont typeface="Arial" pitchFamily="34" charset="0"/>
              <a:buChar char="•"/>
              <a:defRPr/>
            </a:pPr>
            <a:r>
              <a:rPr lang="nl-NL" dirty="0" err="1" smtClean="0"/>
              <a:t>Note</a:t>
            </a:r>
            <a:r>
              <a:rPr lang="nl-NL" dirty="0" smtClean="0"/>
              <a:t>: </a:t>
            </a:r>
          </a:p>
          <a:p>
            <a:pPr marL="1195388" lvl="2" indent="-342900" eaLnBrk="1" hangingPunct="1">
              <a:buFont typeface="Arial" pitchFamily="34" charset="0"/>
              <a:buChar char="•"/>
              <a:defRPr/>
            </a:pPr>
            <a:r>
              <a:rPr lang="nl-NL" dirty="0" smtClean="0"/>
              <a:t>Base and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for WP5.3.1 and 5.3.2 </a:t>
            </a:r>
            <a:r>
              <a:rPr lang="nl-NL" dirty="0" err="1" smtClean="0"/>
              <a:t>delivered</a:t>
            </a:r>
            <a:r>
              <a:rPr lang="nl-NL" dirty="0" smtClean="0"/>
              <a:t> in </a:t>
            </a:r>
            <a:r>
              <a:rPr lang="nl-NL" dirty="0" err="1" smtClean="0"/>
              <a:t>month</a:t>
            </a:r>
            <a:r>
              <a:rPr lang="nl-NL" dirty="0" smtClean="0"/>
              <a:t> 12 and </a:t>
            </a:r>
            <a:r>
              <a:rPr lang="nl-NL" dirty="0" err="1" smtClean="0"/>
              <a:t>simulated</a:t>
            </a:r>
            <a:r>
              <a:rPr lang="nl-NL" dirty="0" smtClean="0"/>
              <a:t> in </a:t>
            </a:r>
            <a:r>
              <a:rPr lang="nl-NL" dirty="0" err="1" smtClean="0"/>
              <a:t>month</a:t>
            </a:r>
            <a:r>
              <a:rPr lang="nl-NL" dirty="0" smtClean="0"/>
              <a:t> 30</a:t>
            </a:r>
          </a:p>
          <a:p>
            <a:pPr marL="1195388" lvl="2" indent="-342900" eaLnBrk="1" hangingPunct="1">
              <a:buFont typeface="Arial" pitchFamily="34" charset="0"/>
              <a:buChar char="•"/>
              <a:defRPr/>
            </a:pPr>
            <a:r>
              <a:rPr lang="nl-NL" dirty="0" err="1" smtClean="0"/>
              <a:t>Scenerios</a:t>
            </a:r>
            <a:r>
              <a:rPr lang="nl-NL" dirty="0" smtClean="0"/>
              <a:t> for </a:t>
            </a:r>
            <a:r>
              <a:rPr lang="nl-NL" dirty="0" err="1" smtClean="0"/>
              <a:t>likely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wind farm clusters </a:t>
            </a:r>
            <a:r>
              <a:rPr lang="nl-NL" dirty="0" err="1" smtClean="0"/>
              <a:t>delivered</a:t>
            </a:r>
            <a:r>
              <a:rPr lang="nl-NL" dirty="0" smtClean="0"/>
              <a:t> in </a:t>
            </a:r>
            <a:r>
              <a:rPr lang="nl-NL" dirty="0" err="1" smtClean="0"/>
              <a:t>month</a:t>
            </a:r>
            <a:r>
              <a:rPr lang="nl-NL" dirty="0" smtClean="0"/>
              <a:t>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Until</a:t>
            </a:r>
            <a:r>
              <a:rPr lang="nl-NL" dirty="0" smtClean="0"/>
              <a:t> </a:t>
            </a:r>
            <a:r>
              <a:rPr lang="nl-NL" dirty="0" err="1" smtClean="0"/>
              <a:t>now</a:t>
            </a:r>
            <a:r>
              <a:rPr lang="nl-NL" dirty="0" smtClean="0"/>
              <a:t> the </a:t>
            </a:r>
            <a:r>
              <a:rPr lang="nl-NL" dirty="0" err="1" smtClean="0"/>
              <a:t>main</a:t>
            </a:r>
            <a:r>
              <a:rPr lang="nl-NL" dirty="0" smtClean="0"/>
              <a:t> focus of WP5 has been </a:t>
            </a:r>
            <a:r>
              <a:rPr lang="nl-NL" dirty="0" err="1" smtClean="0"/>
              <a:t>on</a:t>
            </a:r>
            <a:r>
              <a:rPr lang="nl-NL" dirty="0" smtClean="0"/>
              <a:t> WP5.1 (</a:t>
            </a:r>
            <a:r>
              <a:rPr lang="nl-NL" dirty="0" err="1" smtClean="0"/>
              <a:t>experiments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Scenarios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defined</a:t>
            </a:r>
            <a:r>
              <a:rPr lang="nl-NL" dirty="0" smtClean="0"/>
              <a:t> in </a:t>
            </a:r>
            <a:r>
              <a:rPr lang="nl-NL" dirty="0" err="1" smtClean="0"/>
              <a:t>due</a:t>
            </a:r>
            <a:r>
              <a:rPr lang="nl-NL" dirty="0" smtClean="0"/>
              <a:t> time in </a:t>
            </a:r>
            <a:r>
              <a:rPr lang="nl-NL" dirty="0" err="1" smtClean="0"/>
              <a:t>cooperation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end </a:t>
            </a:r>
            <a:r>
              <a:rPr lang="nl-NL" dirty="0" err="1" smtClean="0"/>
              <a:t>users</a:t>
            </a:r>
            <a:r>
              <a:rPr lang="nl-NL" dirty="0" smtClean="0"/>
              <a:t> (in and </a:t>
            </a:r>
            <a:r>
              <a:rPr lang="nl-NL" dirty="0" err="1" smtClean="0"/>
              <a:t>outside</a:t>
            </a:r>
            <a:r>
              <a:rPr lang="nl-NL" dirty="0" smtClean="0"/>
              <a:t> the project!)</a:t>
            </a:r>
          </a:p>
          <a:p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suggested</a:t>
            </a:r>
            <a:r>
              <a:rPr lang="nl-NL" dirty="0" smtClean="0"/>
              <a:t> to </a:t>
            </a:r>
            <a:r>
              <a:rPr lang="nl-NL" dirty="0" err="1" smtClean="0"/>
              <a:t>define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in a separate workshop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497638"/>
            <a:ext cx="762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1C0A47-6B0C-4790-BFBF-EBAFBBF0422C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304800" y="6345238"/>
            <a:ext cx="1905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5880D9-967D-4CB8-97B4-0BE539B5DC4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1816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Participants</a:t>
            </a:r>
            <a:endParaRPr lang="en-GB" sz="280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3937" y="1412776"/>
            <a:ext cx="5256063" cy="4114800"/>
          </a:xfrm>
        </p:spPr>
        <p:txBody>
          <a:bodyPr>
            <a:noAutofit/>
          </a:bodyPr>
          <a:lstStyle/>
          <a:p>
            <a:pPr eaLnBrk="1" hangingPunct="1">
              <a:buFontTx/>
              <a:buAutoNum type="arabicPeriod"/>
            </a:pPr>
            <a:r>
              <a:rPr lang="en-US" sz="1500" dirty="0" smtClean="0"/>
              <a:t>ECN (WP-leader)</a:t>
            </a:r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RISOE-DTU</a:t>
            </a:r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Fraunhofer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CENER</a:t>
            </a:r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SINTEF</a:t>
            </a:r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Forwind</a:t>
            </a:r>
            <a:r>
              <a:rPr lang="nl-NL" sz="1500" dirty="0" smtClean="0"/>
              <a:t> (leader of WP5.1 and WP5.2) </a:t>
            </a:r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CRES</a:t>
            </a:r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CIEMAT</a:t>
            </a:r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Uporto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Strath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CLS</a:t>
            </a:r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Iberdrola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Statoil</a:t>
            </a:r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Overspeed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Hexicon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Carbon </a:t>
            </a:r>
            <a:r>
              <a:rPr lang="nl-NL" sz="1500" dirty="0" err="1" smtClean="0"/>
              <a:t>Thrust</a:t>
            </a:r>
            <a:endParaRPr lang="nl-NL" sz="1500" dirty="0" smtClean="0"/>
          </a:p>
          <a:p>
            <a:pPr eaLnBrk="1" hangingPunct="1">
              <a:buFontTx/>
              <a:buAutoNum type="arabicPeriod"/>
            </a:pPr>
            <a:r>
              <a:rPr lang="nl-NL" sz="1500" dirty="0" err="1" smtClean="0"/>
              <a:t>Statkraft</a:t>
            </a:r>
            <a:r>
              <a:rPr lang="nl-NL" sz="1500" dirty="0" smtClean="0"/>
              <a:t> </a:t>
            </a:r>
          </a:p>
          <a:p>
            <a:pPr eaLnBrk="1" hangingPunct="1">
              <a:buFontTx/>
              <a:buAutoNum type="arabicPeriod"/>
            </a:pPr>
            <a:r>
              <a:rPr lang="nl-NL" sz="1500" dirty="0" smtClean="0"/>
              <a:t>E.ON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497638"/>
            <a:ext cx="762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EE6AD6-25C2-4BFD-A49F-4B8B527DF261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304800" y="6345238"/>
            <a:ext cx="1905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5880D9-967D-4CB8-97B4-0BE539B5DC4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181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Objectives/Sub Work Packages</a:t>
            </a:r>
            <a:endParaRPr lang="en-GB" sz="2800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784"/>
            <a:ext cx="7772400" cy="41148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nl-NL" sz="2000" dirty="0" err="1" smtClean="0"/>
              <a:t>Deliver</a:t>
            </a:r>
            <a:r>
              <a:rPr lang="nl-NL" sz="2000" dirty="0" smtClean="0"/>
              <a:t> the </a:t>
            </a:r>
            <a:r>
              <a:rPr lang="nl-NL" sz="2000" dirty="0" err="1" smtClean="0"/>
              <a:t>experimental</a:t>
            </a:r>
            <a:r>
              <a:rPr lang="nl-NL" sz="2000" dirty="0" smtClean="0"/>
              <a:t> data to </a:t>
            </a:r>
            <a:r>
              <a:rPr lang="nl-NL" sz="2000" dirty="0" err="1" smtClean="0"/>
              <a:t>validate</a:t>
            </a:r>
            <a:r>
              <a:rPr lang="nl-NL" sz="2000" dirty="0" smtClean="0"/>
              <a:t> the </a:t>
            </a:r>
            <a:r>
              <a:rPr lang="nl-NL" sz="2000" dirty="0" err="1" smtClean="0"/>
              <a:t>integrated</a:t>
            </a:r>
            <a:r>
              <a:rPr lang="nl-NL" sz="2000" dirty="0" smtClean="0"/>
              <a:t> </a:t>
            </a:r>
            <a:r>
              <a:rPr lang="nl-NL" sz="2000" dirty="0" err="1" smtClean="0"/>
              <a:t>off-shore</a:t>
            </a:r>
            <a:r>
              <a:rPr lang="nl-NL" sz="2000" dirty="0" smtClean="0"/>
              <a:t> wind farm design tool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measurements</a:t>
            </a:r>
            <a:r>
              <a:rPr lang="nl-NL" sz="2000" dirty="0" smtClean="0"/>
              <a:t> in the </a:t>
            </a:r>
            <a:r>
              <a:rPr lang="nl-NL" sz="2000" dirty="0" err="1" smtClean="0"/>
              <a:t>largest</a:t>
            </a:r>
            <a:r>
              <a:rPr lang="nl-NL" sz="2000" dirty="0" smtClean="0"/>
              <a:t> offshore wind farms </a:t>
            </a:r>
            <a:r>
              <a:rPr lang="nl-NL" sz="2000" dirty="0" err="1" smtClean="0"/>
              <a:t>existing</a:t>
            </a:r>
            <a:r>
              <a:rPr lang="nl-NL" sz="2000" dirty="0" smtClean="0"/>
              <a:t> </a:t>
            </a:r>
            <a:r>
              <a:rPr lang="nl-NL" sz="2000" dirty="0" err="1" smtClean="0"/>
              <a:t>today</a:t>
            </a:r>
            <a:r>
              <a:rPr lang="nl-NL" sz="2000" dirty="0" smtClean="0"/>
              <a:t> </a:t>
            </a:r>
          </a:p>
          <a:p>
            <a:pPr marL="809625" lvl="1" indent="-342900" eaLnBrk="1" hangingPunct="1"/>
            <a:r>
              <a:rPr lang="nl-NL" sz="2000" u="sng" dirty="0" smtClean="0"/>
              <a:t>WP 5.1 (Experiment)</a:t>
            </a:r>
          </a:p>
          <a:p>
            <a:pPr eaLnBrk="1" hangingPunct="1">
              <a:buFontTx/>
              <a:buAutoNum type="arabicPeriod"/>
            </a:pPr>
            <a:r>
              <a:rPr lang="nl-NL" sz="2000" dirty="0" err="1" smtClean="0"/>
              <a:t>Validate</a:t>
            </a:r>
            <a:r>
              <a:rPr lang="nl-NL" sz="2000" dirty="0" smtClean="0"/>
              <a:t> </a:t>
            </a:r>
            <a:r>
              <a:rPr lang="nl-NL" sz="2000" dirty="0" err="1" smtClean="0"/>
              <a:t>that</a:t>
            </a:r>
            <a:r>
              <a:rPr lang="nl-NL" sz="2000" dirty="0" smtClean="0"/>
              <a:t> the </a:t>
            </a:r>
            <a:r>
              <a:rPr lang="nl-NL" sz="2000" dirty="0" err="1" smtClean="0"/>
              <a:t>developed</a:t>
            </a:r>
            <a:r>
              <a:rPr lang="nl-NL" sz="2000" dirty="0" smtClean="0"/>
              <a:t> tool is </a:t>
            </a:r>
            <a:r>
              <a:rPr lang="nl-NL" sz="2000" dirty="0" err="1" smtClean="0"/>
              <a:t>accurate-by</a:t>
            </a:r>
            <a:r>
              <a:rPr lang="nl-NL" sz="2000" dirty="0" smtClean="0"/>
              <a:t> </a:t>
            </a:r>
            <a:r>
              <a:rPr lang="nl-NL" sz="2000" dirty="0" err="1" smtClean="0"/>
              <a:t>means</a:t>
            </a:r>
            <a:r>
              <a:rPr lang="nl-NL" sz="2000" dirty="0" smtClean="0"/>
              <a:t> of </a:t>
            </a:r>
            <a:r>
              <a:rPr lang="nl-NL" sz="2000" dirty="0" err="1" smtClean="0"/>
              <a:t>comparison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measuremets</a:t>
            </a:r>
            <a:endParaRPr lang="nl-NL" sz="2000" dirty="0" smtClean="0"/>
          </a:p>
          <a:p>
            <a:pPr marL="809625" lvl="1" indent="-342900" eaLnBrk="1" hangingPunct="1"/>
            <a:r>
              <a:rPr lang="nl-NL" sz="2000" u="sng" dirty="0" smtClean="0"/>
              <a:t> WP 5.2 (</a:t>
            </a:r>
            <a:r>
              <a:rPr lang="nl-NL" sz="2000" u="sng" dirty="0" err="1" smtClean="0"/>
              <a:t>Validation</a:t>
            </a:r>
            <a:r>
              <a:rPr lang="nl-NL" sz="2000" u="sng" dirty="0" smtClean="0"/>
              <a:t>)</a:t>
            </a:r>
          </a:p>
          <a:p>
            <a:pPr eaLnBrk="1" hangingPunct="1">
              <a:buFontTx/>
              <a:buAutoNum type="arabicPeriod"/>
            </a:pPr>
            <a:r>
              <a:rPr lang="nl-NL" sz="2000" dirty="0" err="1" smtClean="0"/>
              <a:t>Demonstrate</a:t>
            </a:r>
            <a:r>
              <a:rPr lang="nl-NL" sz="2000" dirty="0" smtClean="0"/>
              <a:t> </a:t>
            </a:r>
            <a:r>
              <a:rPr lang="nl-NL" sz="2000" dirty="0" err="1" smtClean="0"/>
              <a:t>that</a:t>
            </a:r>
            <a:r>
              <a:rPr lang="nl-NL" sz="2000" dirty="0" smtClean="0"/>
              <a:t> the tool is </a:t>
            </a:r>
            <a:r>
              <a:rPr lang="nl-NL" sz="2000" dirty="0" err="1" smtClean="0"/>
              <a:t>useful</a:t>
            </a:r>
            <a:r>
              <a:rPr lang="nl-NL" sz="2000" dirty="0" smtClean="0"/>
              <a:t> to the </a:t>
            </a:r>
            <a:r>
              <a:rPr lang="nl-NL" sz="2000" dirty="0" err="1" smtClean="0"/>
              <a:t>industrial</a:t>
            </a:r>
            <a:r>
              <a:rPr lang="nl-NL" sz="2000" dirty="0" smtClean="0"/>
              <a:t> partners-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calculating</a:t>
            </a:r>
            <a:r>
              <a:rPr lang="nl-NL" sz="2000" dirty="0" smtClean="0"/>
              <a:t> </a:t>
            </a:r>
            <a:r>
              <a:rPr lang="nl-NL" sz="2000" dirty="0" err="1" smtClean="0"/>
              <a:t>scenarios</a:t>
            </a:r>
            <a:r>
              <a:rPr lang="nl-NL" sz="2000" dirty="0" smtClean="0"/>
              <a:t> of </a:t>
            </a:r>
            <a:r>
              <a:rPr lang="nl-NL" sz="2000" dirty="0" err="1" smtClean="0"/>
              <a:t>large</a:t>
            </a:r>
            <a:r>
              <a:rPr lang="nl-NL" sz="2000" dirty="0" smtClean="0"/>
              <a:t> wind farm clusters in close </a:t>
            </a:r>
            <a:r>
              <a:rPr lang="nl-NL" sz="2000" dirty="0" err="1" smtClean="0"/>
              <a:t>collaboration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industrial</a:t>
            </a:r>
            <a:r>
              <a:rPr lang="nl-NL" sz="2000" dirty="0" smtClean="0"/>
              <a:t> partners</a:t>
            </a:r>
          </a:p>
          <a:p>
            <a:pPr marL="809625" lvl="1" indent="-342900" eaLnBrk="1" hangingPunct="1"/>
            <a:r>
              <a:rPr lang="nl-NL" sz="2000" u="sng" dirty="0" smtClean="0"/>
              <a:t>WP 5.3 (</a:t>
            </a:r>
            <a:r>
              <a:rPr lang="nl-NL" sz="2000" u="sng" dirty="0" err="1" smtClean="0"/>
              <a:t>Demonstration</a:t>
            </a:r>
            <a:r>
              <a:rPr lang="nl-NL" sz="2000" u="sng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497638"/>
            <a:ext cx="762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0A84C7-20EE-4DF9-BBD3-E284DC7DF753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304800" y="6345238"/>
            <a:ext cx="1905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5880D9-967D-4CB8-97B4-0BE539B5DC4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181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2800" smtClean="0"/>
              <a:t>WP5.1: Experiment </a:t>
            </a:r>
            <a:br>
              <a:rPr lang="nl-NL" sz="2800" smtClean="0"/>
            </a:br>
            <a:endParaRPr lang="en-GB" sz="2800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2" y="1412776"/>
            <a:ext cx="8713788" cy="411480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nl-NL" sz="1800" u="sng" dirty="0" err="1" smtClean="0">
                <a:solidFill>
                  <a:schemeClr val="accent2"/>
                </a:solidFill>
              </a:rPr>
              <a:t>Participants</a:t>
            </a:r>
            <a:r>
              <a:rPr lang="nl-NL" sz="1800" dirty="0" smtClean="0"/>
              <a:t>: </a:t>
            </a:r>
            <a:r>
              <a:rPr lang="nl-NL" sz="1800" i="1" dirty="0" err="1" smtClean="0"/>
              <a:t>Forwind</a:t>
            </a:r>
            <a:r>
              <a:rPr lang="nl-NL" sz="1800" dirty="0" smtClean="0"/>
              <a:t>, RISOE, CLS, CIEMAT, CENER, </a:t>
            </a:r>
            <a:r>
              <a:rPr lang="nl-NL" sz="1800" dirty="0" err="1" smtClean="0"/>
              <a:t>Fraunhofer</a:t>
            </a:r>
            <a:endParaRPr lang="nl-NL" sz="1800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nl-NL" sz="1800" u="sng" dirty="0" err="1" smtClean="0">
                <a:solidFill>
                  <a:schemeClr val="accent2"/>
                </a:solidFill>
              </a:rPr>
              <a:t>Measurements</a:t>
            </a:r>
            <a:endParaRPr lang="nl-NL" sz="1800" u="sng" dirty="0" smtClean="0">
              <a:solidFill>
                <a:schemeClr val="accent2"/>
              </a:solidFill>
            </a:endParaRPr>
          </a:p>
          <a:p>
            <a:pPr marL="923925" lvl="1" indent="-457200" eaLnBrk="1" hangingPunct="1">
              <a:buFont typeface="+mj-lt"/>
              <a:buAutoNum type="arabicPeriod"/>
              <a:defRPr/>
            </a:pPr>
            <a:r>
              <a:rPr lang="nl-NL" sz="1800" dirty="0" smtClean="0"/>
              <a:t>BARD </a:t>
            </a:r>
            <a:r>
              <a:rPr lang="nl-NL" sz="1800" dirty="0" err="1" smtClean="0"/>
              <a:t>off-shore</a:t>
            </a:r>
            <a:r>
              <a:rPr lang="nl-NL" sz="1800" dirty="0" smtClean="0"/>
              <a:t> 1</a:t>
            </a:r>
          </a:p>
          <a:p>
            <a:pPr marL="1195388" lvl="2" indent="-342900" eaLnBrk="1" hangingPunct="1">
              <a:defRPr/>
            </a:pPr>
            <a:r>
              <a:rPr lang="nl-NL" sz="1800" dirty="0" smtClean="0"/>
              <a:t>Long range LIDAR </a:t>
            </a:r>
            <a:r>
              <a:rPr lang="nl-NL" sz="1800" dirty="0" err="1" smtClean="0"/>
              <a:t>inflow</a:t>
            </a:r>
            <a:r>
              <a:rPr lang="nl-NL" sz="1800" dirty="0" smtClean="0"/>
              <a:t> and wake </a:t>
            </a:r>
            <a:r>
              <a:rPr lang="nl-NL" sz="1800" dirty="0" err="1" smtClean="0"/>
              <a:t>measurements</a:t>
            </a:r>
            <a:r>
              <a:rPr lang="nl-NL" sz="1800" dirty="0" smtClean="0"/>
              <a:t> </a:t>
            </a:r>
            <a:r>
              <a:rPr lang="nl-NL" sz="1800" dirty="0" err="1" smtClean="0"/>
              <a:t>from</a:t>
            </a:r>
            <a:r>
              <a:rPr lang="nl-NL" sz="1800" dirty="0" smtClean="0"/>
              <a:t> </a:t>
            </a:r>
            <a:r>
              <a:rPr lang="nl-NL" sz="1800" dirty="0" err="1" smtClean="0"/>
              <a:t>two</a:t>
            </a:r>
            <a:r>
              <a:rPr lang="nl-NL" sz="1800" dirty="0" smtClean="0"/>
              <a:t> </a:t>
            </a:r>
            <a:r>
              <a:rPr lang="nl-NL" sz="1800" dirty="0" err="1" smtClean="0"/>
              <a:t>off-shore</a:t>
            </a:r>
            <a:r>
              <a:rPr lang="nl-NL" sz="1800" dirty="0" smtClean="0"/>
              <a:t> platforms</a:t>
            </a:r>
          </a:p>
          <a:p>
            <a:pPr marL="1195388" lvl="2" indent="-342900" eaLnBrk="1" hangingPunct="1">
              <a:defRPr/>
            </a:pPr>
            <a:r>
              <a:rPr lang="nl-NL" sz="1800" dirty="0" err="1" smtClean="0"/>
              <a:t>Load</a:t>
            </a:r>
            <a:r>
              <a:rPr lang="nl-NL" sz="1800" dirty="0" smtClean="0"/>
              <a:t> </a:t>
            </a:r>
            <a:r>
              <a:rPr lang="nl-NL" sz="1800" dirty="0" err="1" smtClean="0"/>
              <a:t>measurements</a:t>
            </a:r>
            <a:endParaRPr lang="nl-NL" sz="1800" dirty="0" smtClean="0"/>
          </a:p>
          <a:p>
            <a:pPr marL="809625" lvl="1" indent="-342900" eaLnBrk="1" hangingPunct="1">
              <a:buFont typeface="+mj-lt"/>
              <a:buAutoNum type="arabicPeriod"/>
              <a:defRPr/>
            </a:pPr>
            <a:r>
              <a:rPr lang="nl-NL" sz="1800" dirty="0" err="1" smtClean="0"/>
              <a:t>Ship</a:t>
            </a:r>
            <a:r>
              <a:rPr lang="nl-NL" sz="1800" dirty="0" smtClean="0"/>
              <a:t> </a:t>
            </a:r>
            <a:r>
              <a:rPr lang="nl-NL" sz="1800" dirty="0" err="1" smtClean="0"/>
              <a:t>based</a:t>
            </a:r>
            <a:r>
              <a:rPr lang="nl-NL" sz="1800" dirty="0" smtClean="0"/>
              <a:t> LIDAR </a:t>
            </a:r>
            <a:r>
              <a:rPr lang="nl-NL" sz="1800" dirty="0" err="1" smtClean="0"/>
              <a:t>measurements</a:t>
            </a:r>
            <a:r>
              <a:rPr lang="nl-NL" sz="1800" dirty="0" smtClean="0"/>
              <a:t> in the wake of a </a:t>
            </a:r>
            <a:r>
              <a:rPr lang="nl-NL" sz="1800" dirty="0" err="1" smtClean="0"/>
              <a:t>large</a:t>
            </a:r>
            <a:r>
              <a:rPr lang="nl-NL" sz="1800" dirty="0" smtClean="0"/>
              <a:t> </a:t>
            </a:r>
            <a:r>
              <a:rPr lang="nl-NL" sz="1800" dirty="0" err="1" smtClean="0"/>
              <a:t>off-shore</a:t>
            </a:r>
            <a:r>
              <a:rPr lang="nl-NL" sz="1800" dirty="0" smtClean="0"/>
              <a:t> wind farm</a:t>
            </a:r>
          </a:p>
          <a:p>
            <a:pPr marL="809625" lvl="1" indent="-342900" eaLnBrk="1" hangingPunct="1">
              <a:buFont typeface="+mj-lt"/>
              <a:buAutoNum type="arabicPeriod"/>
              <a:defRPr/>
            </a:pPr>
            <a:r>
              <a:rPr lang="nl-NL" sz="1800" dirty="0" err="1" smtClean="0"/>
              <a:t>Production</a:t>
            </a:r>
            <a:r>
              <a:rPr lang="nl-NL" sz="1800" dirty="0" smtClean="0"/>
              <a:t> data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1800" u="sng" dirty="0" err="1" smtClean="0">
                <a:solidFill>
                  <a:schemeClr val="accent2"/>
                </a:solidFill>
              </a:rPr>
              <a:t>Milestones</a:t>
            </a:r>
            <a:endParaRPr lang="nl-NL" sz="1800" u="sng" dirty="0" smtClean="0">
              <a:solidFill>
                <a:schemeClr val="accent2"/>
              </a:solidFill>
            </a:endParaRPr>
          </a:p>
          <a:p>
            <a:pPr marL="809625" lvl="1" indent="-342900" eaLnBrk="1" hangingPunct="1">
              <a:buFont typeface="Arial" pitchFamily="34" charset="0"/>
              <a:buChar char="•"/>
              <a:defRPr/>
            </a:pPr>
            <a:r>
              <a:rPr lang="nl-NL" sz="1800" dirty="0" smtClean="0"/>
              <a:t>First set of </a:t>
            </a:r>
            <a:r>
              <a:rPr lang="nl-NL" sz="1800" dirty="0" err="1" smtClean="0"/>
              <a:t>measurements</a:t>
            </a:r>
            <a:r>
              <a:rPr lang="nl-NL" sz="1800" dirty="0" smtClean="0"/>
              <a:t> and analyses of these data have been </a:t>
            </a:r>
            <a:r>
              <a:rPr lang="nl-NL" sz="1800" dirty="0" err="1" smtClean="0"/>
              <a:t>delivered</a:t>
            </a:r>
            <a:r>
              <a:rPr lang="nl-NL" sz="1800" dirty="0" smtClean="0"/>
              <a:t> to WP5.2 for </a:t>
            </a:r>
            <a:r>
              <a:rPr lang="nl-NL" sz="1800" dirty="0" err="1" smtClean="0"/>
              <a:t>validation</a:t>
            </a:r>
            <a:r>
              <a:rPr lang="nl-NL" sz="1800" dirty="0" smtClean="0"/>
              <a:t> of design tools (</a:t>
            </a:r>
            <a:r>
              <a:rPr lang="nl-NL" sz="1800" dirty="0" err="1" smtClean="0"/>
              <a:t>Month</a:t>
            </a:r>
            <a:r>
              <a:rPr lang="nl-NL" sz="1800" dirty="0" smtClean="0"/>
              <a:t> 12)</a:t>
            </a:r>
          </a:p>
          <a:p>
            <a:pPr marL="809625" lvl="1" indent="-342900" eaLnBrk="1" hangingPunct="1">
              <a:buFont typeface="Arial" pitchFamily="34" charset="0"/>
              <a:buChar char="•"/>
              <a:defRPr/>
            </a:pPr>
            <a:r>
              <a:rPr lang="nl-NL" sz="1800" dirty="0" err="1" smtClean="0"/>
              <a:t>Second</a:t>
            </a:r>
            <a:r>
              <a:rPr lang="nl-NL" sz="1800" dirty="0" smtClean="0"/>
              <a:t> set of </a:t>
            </a:r>
            <a:r>
              <a:rPr lang="nl-NL" sz="1800" dirty="0" err="1" smtClean="0"/>
              <a:t>measurements</a:t>
            </a:r>
            <a:r>
              <a:rPr lang="nl-NL" sz="1800" dirty="0" smtClean="0"/>
              <a:t> and analyses of these data have been </a:t>
            </a:r>
            <a:r>
              <a:rPr lang="nl-NL" sz="1800" dirty="0" err="1" smtClean="0"/>
              <a:t>delivered</a:t>
            </a:r>
            <a:r>
              <a:rPr lang="nl-NL" sz="1800" dirty="0" smtClean="0"/>
              <a:t> to WP5.2 for </a:t>
            </a:r>
            <a:r>
              <a:rPr lang="nl-NL" sz="1800" dirty="0" err="1" smtClean="0"/>
              <a:t>validation</a:t>
            </a:r>
            <a:r>
              <a:rPr lang="nl-NL" sz="1800" dirty="0" smtClean="0"/>
              <a:t> of design tools (</a:t>
            </a:r>
            <a:r>
              <a:rPr lang="nl-NL" sz="1800" dirty="0" err="1" smtClean="0"/>
              <a:t>Month</a:t>
            </a:r>
            <a:r>
              <a:rPr lang="nl-NL" sz="1800" dirty="0" smtClean="0"/>
              <a:t> 24)</a:t>
            </a:r>
          </a:p>
          <a:p>
            <a:pPr marL="809625" lvl="1" indent="-342900" eaLnBrk="1" hangingPunct="1">
              <a:buFont typeface="Arial" pitchFamily="34" charset="0"/>
              <a:buChar char="•"/>
              <a:defRPr/>
            </a:pPr>
            <a:r>
              <a:rPr lang="nl-NL" sz="1800" dirty="0" err="1" smtClean="0"/>
              <a:t>Experiments</a:t>
            </a:r>
            <a:r>
              <a:rPr lang="nl-NL" sz="1800" dirty="0" smtClean="0"/>
              <a:t> </a:t>
            </a:r>
            <a:r>
              <a:rPr lang="nl-NL" sz="1800" dirty="0" err="1" smtClean="0"/>
              <a:t>that</a:t>
            </a:r>
            <a:r>
              <a:rPr lang="nl-NL" sz="1800" dirty="0" smtClean="0"/>
              <a:t> have been </a:t>
            </a:r>
            <a:r>
              <a:rPr lang="nl-NL" sz="1800" dirty="0" err="1" smtClean="0"/>
              <a:t>performed</a:t>
            </a:r>
            <a:r>
              <a:rPr lang="nl-NL" sz="1800" dirty="0" smtClean="0"/>
              <a:t> are </a:t>
            </a:r>
            <a:r>
              <a:rPr lang="nl-NL" sz="1800" dirty="0" err="1" smtClean="0"/>
              <a:t>completed</a:t>
            </a:r>
            <a:r>
              <a:rPr lang="nl-NL" sz="1800" dirty="0" smtClean="0"/>
              <a:t> and </a:t>
            </a:r>
            <a:r>
              <a:rPr lang="nl-NL" sz="1800" dirty="0" err="1" smtClean="0"/>
              <a:t>reported</a:t>
            </a:r>
            <a:r>
              <a:rPr lang="nl-NL" sz="1800" dirty="0" smtClean="0"/>
              <a:t> (</a:t>
            </a:r>
            <a:r>
              <a:rPr lang="nl-NL" sz="1800" dirty="0" err="1" smtClean="0"/>
              <a:t>Month</a:t>
            </a:r>
            <a:r>
              <a:rPr lang="nl-NL" sz="1800" dirty="0" smtClean="0"/>
              <a:t> 30)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Offshore </a:t>
            </a:r>
            <a:r>
              <a:rPr lang="nl-NL" dirty="0" err="1" smtClean="0"/>
              <a:t>campaign</a:t>
            </a:r>
            <a:r>
              <a:rPr lang="nl-NL" dirty="0" smtClean="0"/>
              <a:t> at BARD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428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Access to SCADA data of the turbines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Atmospheric stability measurements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Wind </a:t>
            </a:r>
            <a:r>
              <a:rPr lang="nl-NL" dirty="0"/>
              <a:t>scanner with 3 lidar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8793" y="5643889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(c) ForWind</a:t>
            </a:r>
            <a:r>
              <a:rPr lang="nl-NL" sz="1400" dirty="0"/>
              <a:t> </a:t>
            </a:r>
            <a:r>
              <a:rPr lang="nl-NL" sz="1400" dirty="0" smtClean="0"/>
              <a:t>– University of Oldenburg</a:t>
            </a:r>
            <a:endParaRPr lang="en-US" sz="1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65" y="1117926"/>
            <a:ext cx="5203174" cy="4525963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67484"/>
            <a:ext cx="4185358" cy="233843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115616" y="6518700"/>
            <a:ext cx="335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(c) DTU Wind Energy – Windscanner.dk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497638"/>
            <a:ext cx="762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7932DF-8174-4C2E-9349-7CBA15C031E5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304800" y="6345238"/>
            <a:ext cx="1905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5880D9-967D-4CB8-97B4-0BE539B5DC48}" type="datetime1">
              <a:rPr lang="nl-NL"/>
              <a:pPr>
                <a:defRPr/>
              </a:pPr>
              <a:t>19-6-2012</a:t>
            </a:fld>
            <a:endParaRPr lang="nl-NL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181600" cy="533400"/>
          </a:xfrm>
        </p:spPr>
        <p:txBody>
          <a:bodyPr/>
          <a:lstStyle/>
          <a:p>
            <a:pPr eaLnBrk="1" hangingPunct="1"/>
            <a:r>
              <a:rPr lang="nl-NL" sz="2800" smtClean="0"/>
              <a:t>WP5.2: Validation</a:t>
            </a:r>
            <a:endParaRPr lang="en-GB" sz="280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4784"/>
            <a:ext cx="8713788" cy="411480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Tx/>
              <a:buChar char="•"/>
            </a:pPr>
            <a:r>
              <a:rPr lang="nl-NL" sz="1800" u="sng" dirty="0" smtClean="0">
                <a:solidFill>
                  <a:schemeClr val="accent2"/>
                </a:solidFill>
              </a:rPr>
              <a:t>Participants</a:t>
            </a:r>
            <a:r>
              <a:rPr lang="nl-NL" sz="1800" dirty="0" smtClean="0"/>
              <a:t>: </a:t>
            </a:r>
            <a:r>
              <a:rPr lang="nl-NL" sz="1800" i="1" dirty="0" smtClean="0"/>
              <a:t>ForWind</a:t>
            </a:r>
            <a:r>
              <a:rPr lang="nl-NL" sz="1800" dirty="0" smtClean="0"/>
              <a:t>, RISOE, CLS, CIEMAT, CENER, Fraunhofer, ECN, E.ON</a:t>
            </a:r>
          </a:p>
          <a:p>
            <a:pPr marL="457200" indent="-457200" eaLnBrk="1" hangingPunct="1">
              <a:buFontTx/>
              <a:buChar char="•"/>
            </a:pPr>
            <a:r>
              <a:rPr lang="nl-NL" sz="1800" u="sng" dirty="0" err="1" smtClean="0">
                <a:solidFill>
                  <a:schemeClr val="accent2"/>
                </a:solidFill>
              </a:rPr>
              <a:t>Tasks</a:t>
            </a:r>
            <a:r>
              <a:rPr lang="nl-NL" sz="1800" u="sng" dirty="0" smtClean="0"/>
              <a:t>:</a:t>
            </a:r>
          </a:p>
          <a:p>
            <a:pPr marL="923925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WP5.2.1: Datasets of wake </a:t>
            </a:r>
            <a:r>
              <a:rPr lang="nl-NL" sz="1800" dirty="0" err="1" smtClean="0"/>
              <a:t>effects</a:t>
            </a:r>
            <a:r>
              <a:rPr lang="nl-NL" sz="1800" dirty="0" smtClean="0"/>
              <a:t> </a:t>
            </a:r>
            <a:r>
              <a:rPr lang="nl-NL" sz="1800" dirty="0" err="1" smtClean="0"/>
              <a:t>within</a:t>
            </a:r>
            <a:r>
              <a:rPr lang="nl-NL" sz="1800" dirty="0" smtClean="0"/>
              <a:t> wind farms and in </a:t>
            </a:r>
            <a:r>
              <a:rPr lang="nl-NL" sz="1800" dirty="0" err="1" smtClean="0"/>
              <a:t>between</a:t>
            </a:r>
            <a:r>
              <a:rPr lang="nl-NL" sz="1800" dirty="0" smtClean="0"/>
              <a:t> farms:</a:t>
            </a:r>
          </a:p>
          <a:p>
            <a:pPr marL="1309688" lvl="2" indent="-457200" eaLnBrk="1" hangingPunct="1">
              <a:buFontTx/>
              <a:buAutoNum type="arabicPeriod"/>
            </a:pPr>
            <a:r>
              <a:rPr lang="nl-NL" sz="1700" dirty="0" err="1" smtClean="0"/>
              <a:t>Existing</a:t>
            </a:r>
            <a:r>
              <a:rPr lang="nl-NL" sz="1700" dirty="0" smtClean="0"/>
              <a:t> data (e.g. </a:t>
            </a:r>
            <a:r>
              <a:rPr lang="nl-NL" sz="1700" dirty="0" err="1" smtClean="0"/>
              <a:t>Upwind</a:t>
            </a:r>
            <a:r>
              <a:rPr lang="nl-NL" sz="1700" dirty="0" smtClean="0"/>
              <a:t>)</a:t>
            </a:r>
          </a:p>
          <a:p>
            <a:pPr marL="1309688" lvl="2" indent="-457200" eaLnBrk="1" hangingPunct="1">
              <a:buFontTx/>
              <a:buAutoNum type="arabicPeriod"/>
            </a:pPr>
            <a:r>
              <a:rPr lang="nl-NL" sz="1700" dirty="0" smtClean="0"/>
              <a:t>Datasets </a:t>
            </a:r>
            <a:r>
              <a:rPr lang="nl-NL" sz="1700" dirty="0" err="1" smtClean="0"/>
              <a:t>from</a:t>
            </a:r>
            <a:r>
              <a:rPr lang="nl-NL" sz="1700" dirty="0" smtClean="0"/>
              <a:t> WP5.1</a:t>
            </a:r>
          </a:p>
          <a:p>
            <a:pPr marL="1309688" lvl="2" indent="-457200" eaLnBrk="1" hangingPunct="1">
              <a:buFontTx/>
              <a:buAutoNum type="arabicPeriod"/>
            </a:pPr>
            <a:r>
              <a:rPr lang="nl-NL" sz="1700" dirty="0" smtClean="0"/>
              <a:t>(</a:t>
            </a:r>
            <a:r>
              <a:rPr lang="nl-NL" sz="1700" dirty="0" err="1" smtClean="0"/>
              <a:t>Optionally</a:t>
            </a:r>
            <a:r>
              <a:rPr lang="nl-NL" sz="1700" dirty="0" smtClean="0"/>
              <a:t>) Carbon Trust data </a:t>
            </a:r>
          </a:p>
          <a:p>
            <a:pPr marL="1309688" lvl="2" indent="-457200" eaLnBrk="1" hangingPunct="1">
              <a:buFontTx/>
              <a:buAutoNum type="arabicPeriod"/>
            </a:pPr>
            <a:r>
              <a:rPr lang="nl-NL" sz="1700" dirty="0" err="1" smtClean="0"/>
              <a:t>Rödsand</a:t>
            </a:r>
            <a:r>
              <a:rPr lang="nl-NL" sz="1700" dirty="0" smtClean="0"/>
              <a:t> data </a:t>
            </a:r>
            <a:r>
              <a:rPr lang="nl-NL" sz="1700" dirty="0" err="1" smtClean="0"/>
              <a:t>from</a:t>
            </a:r>
            <a:r>
              <a:rPr lang="nl-NL" sz="1700" dirty="0" smtClean="0"/>
              <a:t> E.ON</a:t>
            </a:r>
          </a:p>
          <a:p>
            <a:pPr marL="923925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WP5.2.2: Wake models are </a:t>
            </a:r>
            <a:r>
              <a:rPr lang="nl-NL" sz="1800" dirty="0" err="1" smtClean="0"/>
              <a:t>compared</a:t>
            </a:r>
            <a:r>
              <a:rPr lang="nl-NL" sz="1800" dirty="0" smtClean="0"/>
              <a:t> to </a:t>
            </a:r>
            <a:r>
              <a:rPr lang="nl-NL" sz="1800" dirty="0" err="1" smtClean="0"/>
              <a:t>measurements</a:t>
            </a:r>
            <a:r>
              <a:rPr lang="nl-NL" sz="1800" dirty="0" smtClean="0"/>
              <a:t> and </a:t>
            </a:r>
            <a:r>
              <a:rPr lang="nl-NL" sz="1800" dirty="0" err="1" smtClean="0"/>
              <a:t>possible</a:t>
            </a:r>
            <a:r>
              <a:rPr lang="nl-NL" sz="1800" dirty="0" smtClean="0"/>
              <a:t> </a:t>
            </a:r>
            <a:r>
              <a:rPr lang="nl-NL" sz="1800" dirty="0" err="1" smtClean="0"/>
              <a:t>improvements</a:t>
            </a:r>
            <a:r>
              <a:rPr lang="nl-NL" sz="1800" dirty="0" smtClean="0"/>
              <a:t> are </a:t>
            </a:r>
            <a:r>
              <a:rPr lang="nl-NL" sz="1800" dirty="0" err="1" smtClean="0"/>
              <a:t>identified</a:t>
            </a:r>
            <a:endParaRPr lang="nl-NL" sz="1800" dirty="0" smtClean="0"/>
          </a:p>
          <a:p>
            <a:pPr marL="923925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WP5.2.3: Datasets of </a:t>
            </a:r>
            <a:r>
              <a:rPr lang="nl-NL" sz="1800" dirty="0" err="1" smtClean="0"/>
              <a:t>electrical</a:t>
            </a:r>
            <a:r>
              <a:rPr lang="nl-NL" sz="1800" dirty="0" smtClean="0"/>
              <a:t> </a:t>
            </a:r>
            <a:r>
              <a:rPr lang="nl-NL" sz="1800" dirty="0" err="1" smtClean="0"/>
              <a:t>losses</a:t>
            </a:r>
            <a:r>
              <a:rPr lang="nl-NL" sz="1800" dirty="0" smtClean="0"/>
              <a:t> in wind farms are </a:t>
            </a:r>
            <a:r>
              <a:rPr lang="nl-NL" sz="1800" dirty="0" err="1" smtClean="0"/>
              <a:t>delivered</a:t>
            </a:r>
            <a:r>
              <a:rPr lang="nl-NL" sz="1800" dirty="0" smtClean="0"/>
              <a:t>. </a:t>
            </a:r>
          </a:p>
          <a:p>
            <a:pPr marL="923925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WP5.2.4: Effect of </a:t>
            </a:r>
            <a:r>
              <a:rPr lang="nl-NL" sz="1800" dirty="0" err="1" smtClean="0"/>
              <a:t>mesoscale</a:t>
            </a:r>
            <a:r>
              <a:rPr lang="nl-NL" sz="1800" dirty="0" smtClean="0"/>
              <a:t> </a:t>
            </a:r>
            <a:r>
              <a:rPr lang="nl-NL" sz="1800" dirty="0" err="1" smtClean="0"/>
              <a:t>meteorology</a:t>
            </a:r>
            <a:r>
              <a:rPr lang="nl-NL" sz="1800" dirty="0" smtClean="0"/>
              <a:t> </a:t>
            </a:r>
            <a:r>
              <a:rPr lang="nl-NL" sz="1800" dirty="0" err="1" smtClean="0"/>
              <a:t>on</a:t>
            </a:r>
            <a:r>
              <a:rPr lang="nl-NL" sz="1800" dirty="0" smtClean="0"/>
              <a:t> wind farm </a:t>
            </a:r>
            <a:r>
              <a:rPr lang="nl-NL" sz="1800" dirty="0" err="1" smtClean="0"/>
              <a:t>operation</a:t>
            </a:r>
            <a:r>
              <a:rPr lang="nl-NL" sz="1800" dirty="0" smtClean="0"/>
              <a:t> and </a:t>
            </a:r>
            <a:r>
              <a:rPr lang="nl-NL" sz="1800" dirty="0" err="1" smtClean="0"/>
              <a:t>yield</a:t>
            </a:r>
            <a:r>
              <a:rPr lang="nl-NL" sz="1800" dirty="0" smtClean="0"/>
              <a:t> are </a:t>
            </a:r>
            <a:r>
              <a:rPr lang="nl-NL" sz="1800" dirty="0" err="1" smtClean="0"/>
              <a:t>measured</a:t>
            </a:r>
            <a:r>
              <a:rPr lang="nl-NL" sz="1800" dirty="0" smtClean="0"/>
              <a:t> and </a:t>
            </a:r>
            <a:r>
              <a:rPr lang="nl-NL" sz="1800" dirty="0" err="1" smtClean="0"/>
              <a:t>compared</a:t>
            </a:r>
            <a:r>
              <a:rPr lang="nl-NL" sz="1800" dirty="0" smtClean="0"/>
              <a:t> to the </a:t>
            </a:r>
            <a:r>
              <a:rPr lang="nl-NL" sz="1800" dirty="0" err="1" smtClean="0"/>
              <a:t>integrated</a:t>
            </a:r>
            <a:r>
              <a:rPr lang="nl-NL" sz="1800" dirty="0" smtClean="0"/>
              <a:t> wind farm design tools</a:t>
            </a:r>
          </a:p>
          <a:p>
            <a:pPr marL="457200" indent="-457200" eaLnBrk="1" hangingPunct="1">
              <a:buFontTx/>
              <a:buChar char="•"/>
            </a:pPr>
            <a:r>
              <a:rPr lang="nl-NL" sz="1800" u="sng" dirty="0" err="1" smtClean="0">
                <a:solidFill>
                  <a:schemeClr val="accent2"/>
                </a:solidFill>
              </a:rPr>
              <a:t>Milestones</a:t>
            </a:r>
            <a:endParaRPr lang="nl-NL" sz="1800" u="sng" dirty="0" smtClean="0">
              <a:solidFill>
                <a:schemeClr val="accent2"/>
              </a:solidFill>
            </a:endParaRPr>
          </a:p>
          <a:p>
            <a:pPr marL="923925" lvl="1" indent="-457200" eaLnBrk="1" hangingPunct="1">
              <a:buFont typeface="Arial" pitchFamily="34" charset="0"/>
              <a:buChar char="•"/>
            </a:pPr>
            <a:r>
              <a:rPr lang="nl-NL" sz="1800" dirty="0" smtClean="0"/>
              <a:t>Validation of design tool and its reporting completed (Month 36). (Delivery of first datasets in month 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792471"/>
            <a:ext cx="6024909" cy="402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497638"/>
            <a:ext cx="7620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16AA7A-87F4-4123-901F-04F558512D84}" type="slidenum">
              <a:rPr lang="nl-NL"/>
              <a:pPr>
                <a:defRPr/>
              </a:pPr>
              <a:t>7</a:t>
            </a:fld>
            <a:endParaRPr lang="nl-NL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47664" y="1124744"/>
            <a:ext cx="7019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dirty="0" smtClean="0">
                <a:solidFill>
                  <a:srgbClr val="B01C2E"/>
                </a:solidFill>
                <a:latin typeface="+mj-lt"/>
                <a:ea typeface="+mj-ea"/>
                <a:cs typeface="+mj-cs"/>
              </a:rPr>
              <a:t>                     </a:t>
            </a:r>
            <a:r>
              <a:rPr lang="en-US" b="1" kern="0" dirty="0" smtClean="0">
                <a:solidFill>
                  <a:srgbClr val="B01C2E"/>
                </a:solidFill>
                <a:latin typeface="+mj-lt"/>
                <a:ea typeface="+mj-ea"/>
                <a:cs typeface="+mj-cs"/>
              </a:rPr>
              <a:t>EU Project UPWIND</a:t>
            </a:r>
          </a:p>
          <a:p>
            <a:pPr>
              <a:defRPr/>
            </a:pPr>
            <a:r>
              <a:rPr lang="en-US" b="1" kern="0" dirty="0" smtClean="0">
                <a:solidFill>
                  <a:srgbClr val="B01C2E"/>
                </a:solidFill>
                <a:latin typeface="+mj-lt"/>
                <a:ea typeface="+mj-ea"/>
                <a:cs typeface="+mj-cs"/>
              </a:rPr>
              <a:t>                                       </a:t>
            </a:r>
            <a:endParaRPr lang="en-US" b="1" kern="0" dirty="0">
              <a:solidFill>
                <a:srgbClr val="B01C2E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2033" y="3299086"/>
            <a:ext cx="1728787" cy="1470025"/>
            <a:chOff x="3563888" y="2924944"/>
            <a:chExt cx="1728192" cy="1469777"/>
          </a:xfrm>
        </p:grpSpPr>
        <p:cxnSp>
          <p:nvCxnSpPr>
            <p:cNvPr id="21511" name="Straight Arrow Connector 8"/>
            <p:cNvCxnSpPr>
              <a:cxnSpLocks noChangeShapeType="1"/>
            </p:cNvCxnSpPr>
            <p:nvPr/>
          </p:nvCxnSpPr>
          <p:spPr bwMode="auto">
            <a:xfrm>
              <a:off x="3707904" y="3429000"/>
              <a:ext cx="1584176" cy="144016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512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3779912" y="3717032"/>
              <a:ext cx="1512168" cy="21602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513" name="TextBox 13"/>
            <p:cNvSpPr txBox="1">
              <a:spLocks noChangeArrowheads="1"/>
            </p:cNvSpPr>
            <p:nvPr/>
          </p:nvSpPr>
          <p:spPr bwMode="auto">
            <a:xfrm>
              <a:off x="3563888" y="2924944"/>
              <a:ext cx="7697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285°</a:t>
              </a:r>
            </a:p>
          </p:txBody>
        </p:sp>
        <p:sp>
          <p:nvSpPr>
            <p:cNvPr id="21514" name="TextBox 14"/>
            <p:cNvSpPr txBox="1">
              <a:spLocks noChangeArrowheads="1"/>
            </p:cNvSpPr>
            <p:nvPr/>
          </p:nvSpPr>
          <p:spPr bwMode="auto">
            <a:xfrm>
              <a:off x="3635896" y="3933056"/>
              <a:ext cx="7697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255°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57750"/>
            <a:ext cx="4500488" cy="38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723900" cy="549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606723-8F0F-4040-A162-647675B4DDAB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6624216" y="2164214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Picture: Rebecca Barthelmie</a:t>
            </a:r>
            <a:br>
              <a:rPr lang="nl-NL" sz="1400" dirty="0" smtClean="0"/>
            </a:br>
            <a:r>
              <a:rPr lang="nl-NL" sz="1400" dirty="0" smtClean="0"/>
              <a:t>and Kurt Hansen (DTU)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856" y="228600"/>
            <a:ext cx="4680520" cy="590706"/>
          </a:xfrm>
        </p:spPr>
        <p:txBody>
          <a:bodyPr/>
          <a:lstStyle/>
          <a:p>
            <a:r>
              <a:rPr lang="nl-NL" dirty="0" smtClean="0"/>
              <a:t>Lay-out </a:t>
            </a:r>
            <a:r>
              <a:rPr lang="nl-NL" dirty="0" err="1" smtClean="0"/>
              <a:t>Rödsand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496" y="1600200"/>
            <a:ext cx="67030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1184702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Picture:</a:t>
            </a:r>
          </a:p>
          <a:p>
            <a:r>
              <a:rPr lang="en-US" sz="1200" dirty="0" smtClean="0"/>
              <a:t>Petter </a:t>
            </a:r>
            <a:r>
              <a:rPr lang="en-US" sz="1200" dirty="0" err="1" smtClean="0"/>
              <a:t>Lindeloew</a:t>
            </a:r>
            <a:r>
              <a:rPr lang="en-US" sz="1200" dirty="0" smtClean="0"/>
              <a:t> Marsden (E.ON)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WEA_layout">
  <a:themeElements>
    <a:clrScheme name="EWEA ID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79BDE8"/>
      </a:accent2>
      <a:accent3>
        <a:srgbClr val="78A22F"/>
      </a:accent3>
      <a:accent4>
        <a:srgbClr val="FDBB30"/>
      </a:accent4>
      <a:accent5>
        <a:srgbClr val="DB1230"/>
      </a:accent5>
      <a:accent6>
        <a:srgbClr val="FFFFFF"/>
      </a:accent6>
      <a:hlink>
        <a:srgbClr val="0000FF"/>
      </a:hlink>
      <a:folHlink>
        <a:srgbClr val="79BD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N_landscape">
  <a:themeElements>
    <a:clrScheme name="ECN_landscap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33CC"/>
      </a:folHlink>
    </a:clrScheme>
    <a:fontScheme name="ECN_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CN_landscap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N_landscap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N_landscap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N_landscap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N_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N_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N_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N_landscap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EWEA_layout.potx</Template>
  <TotalTime>7</TotalTime>
  <Words>632</Words>
  <Application>Microsoft Office PowerPoint</Application>
  <PresentationFormat>On-screen Show (4:3)</PresentationFormat>
  <Paragraphs>105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EWEA_layout</vt:lpstr>
      <vt:lpstr>ECN_landscape</vt:lpstr>
      <vt:lpstr>PowerPoint Presentation</vt:lpstr>
      <vt:lpstr>Participants</vt:lpstr>
      <vt:lpstr>Objectives/Sub Work Packages</vt:lpstr>
      <vt:lpstr>WP5.1: Experiment  </vt:lpstr>
      <vt:lpstr>Offshore campaign at BARD 1</vt:lpstr>
      <vt:lpstr>WP5.2: Validation</vt:lpstr>
      <vt:lpstr>PowerPoint Presentation</vt:lpstr>
      <vt:lpstr>PowerPoint Presentation</vt:lpstr>
      <vt:lpstr>Lay-out Rödsand</vt:lpstr>
      <vt:lpstr>WP5.3: Demonstration</vt:lpstr>
      <vt:lpstr>Summary</vt:lpstr>
    </vt:vector>
  </TitlesOfParts>
  <Company>EWEA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Jesus Quesada</dc:creator>
  <cp:lastModifiedBy>Lea Nina Orlovic</cp:lastModifiedBy>
  <cp:revision>48</cp:revision>
  <dcterms:created xsi:type="dcterms:W3CDTF">2010-11-29T14:32:00Z</dcterms:created>
  <dcterms:modified xsi:type="dcterms:W3CDTF">2012-06-19T10:13:46Z</dcterms:modified>
</cp:coreProperties>
</file>