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>
        <p:scale>
          <a:sx n="70" d="100"/>
          <a:sy n="70" d="100"/>
        </p:scale>
        <p:origin x="-516" y="-84"/>
      </p:cViewPr>
      <p:guideLst>
        <p:guide orient="horz" pos="432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52" b="40907"/>
          <a:stretch/>
        </p:blipFill>
        <p:spPr bwMode="auto">
          <a:xfrm>
            <a:off x="-621" y="-27384"/>
            <a:ext cx="9144621" cy="464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/>
          <a:srcRect l="5280" t="36575" r="5287" b="47189"/>
          <a:stretch/>
        </p:blipFill>
        <p:spPr>
          <a:xfrm>
            <a:off x="-620" y="3933056"/>
            <a:ext cx="9144620" cy="1206500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 userDrawn="1"/>
        </p:nvSpPr>
        <p:spPr>
          <a:xfrm>
            <a:off x="152400" y="4832349"/>
            <a:ext cx="6281544" cy="18510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Franklin Gothic Medium"/>
                <a:ea typeface="+mj-ea"/>
                <a:cs typeface="Franklin Gothic Medium"/>
              </a:rPr>
              <a:t>WP3 - Energy yield estimation of wind farm clusters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42844" y="5949280"/>
            <a:ext cx="4357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5596"/>
                </a:solidFill>
                <a:latin typeface="+mj-lt"/>
              </a:rPr>
              <a:t>DANIEL</a:t>
            </a:r>
            <a:r>
              <a:rPr lang="en-GB" baseline="0" dirty="0" smtClean="0">
                <a:solidFill>
                  <a:srgbClr val="005596"/>
                </a:solidFill>
                <a:latin typeface="+mj-lt"/>
              </a:rPr>
              <a:t> CABEZÓN</a:t>
            </a:r>
            <a:endParaRPr lang="en-GB" dirty="0" smtClean="0">
              <a:solidFill>
                <a:srgbClr val="005596"/>
              </a:solidFill>
              <a:latin typeface="+mj-lt"/>
            </a:endParaRPr>
          </a:p>
          <a:p>
            <a:r>
              <a:rPr lang="en-GB" sz="1300" i="1" dirty="0" smtClean="0">
                <a:solidFill>
                  <a:srgbClr val="005596"/>
                </a:solidFill>
                <a:latin typeface="+mj-lt"/>
              </a:rPr>
              <a:t>CFD Wind E</a:t>
            </a:r>
            <a:r>
              <a:rPr lang="en-GB" sz="1300" i="1" baseline="0" dirty="0" smtClean="0">
                <a:solidFill>
                  <a:srgbClr val="005596"/>
                </a:solidFill>
                <a:latin typeface="+mj-lt"/>
              </a:rPr>
              <a:t>ngineer</a:t>
            </a:r>
            <a:endParaRPr lang="en-GB" sz="1300" i="1" dirty="0" smtClean="0">
              <a:solidFill>
                <a:srgbClr val="005596"/>
              </a:solidFill>
              <a:latin typeface="+mj-lt"/>
            </a:endParaRPr>
          </a:p>
          <a:p>
            <a:r>
              <a:rPr lang="en-GB" sz="1300" i="1" dirty="0" smtClean="0">
                <a:solidFill>
                  <a:srgbClr val="005596"/>
                </a:solidFill>
                <a:latin typeface="+mj-lt"/>
              </a:rPr>
              <a:t>CENER (National Renewable Energy </a:t>
            </a:r>
            <a:r>
              <a:rPr lang="en-GB" sz="1300" i="1" dirty="0" err="1" smtClean="0">
                <a:solidFill>
                  <a:srgbClr val="005596"/>
                </a:solidFill>
                <a:latin typeface="+mj-lt"/>
              </a:rPr>
              <a:t>Center</a:t>
            </a:r>
            <a:r>
              <a:rPr lang="en-GB" sz="1300" i="1" baseline="0" dirty="0" smtClean="0">
                <a:solidFill>
                  <a:srgbClr val="005596"/>
                </a:solidFill>
                <a:latin typeface="+mj-lt"/>
              </a:rPr>
              <a:t> of Spain)</a:t>
            </a:r>
            <a:endParaRPr lang="en-US" sz="1300" i="1" dirty="0">
              <a:solidFill>
                <a:srgbClr val="005596"/>
              </a:solidFill>
              <a:latin typeface="+mj-lt"/>
            </a:endParaRPr>
          </a:p>
        </p:txBody>
      </p:sp>
      <p:pic>
        <p:nvPicPr>
          <p:cNvPr id="2" name="Picture 1" descr="EERA_DTOC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3272" y="4411684"/>
            <a:ext cx="2520280" cy="1493815"/>
          </a:xfrm>
          <a:prstGeom prst="rect">
            <a:avLst/>
          </a:prstGeom>
        </p:spPr>
      </p:pic>
      <p:pic>
        <p:nvPicPr>
          <p:cNvPr id="8" name="Picture 7" descr="EU_flag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3944" y="6381328"/>
            <a:ext cx="516150" cy="343206"/>
          </a:xfrm>
          <a:prstGeom prst="rect">
            <a:avLst/>
          </a:prstGeom>
        </p:spPr>
      </p:pic>
      <p:pic>
        <p:nvPicPr>
          <p:cNvPr id="9" name="Picture 8" descr="FP7-gen-RGB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4147" y="6306436"/>
            <a:ext cx="590261" cy="48015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372200" y="5949280"/>
            <a:ext cx="1945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 smtClean="0">
                <a:solidFill>
                  <a:schemeClr val="accent6">
                    <a:lumMod val="75000"/>
                  </a:schemeClr>
                </a:solidFill>
                <a:latin typeface="ITC Franklin Gothic Std Book"/>
                <a:cs typeface="ITC Franklin Gothic Std Book"/>
              </a:rPr>
              <a:t>Support by</a:t>
            </a:r>
            <a:endParaRPr lang="en-US" sz="1200" b="0" i="0" dirty="0">
              <a:solidFill>
                <a:schemeClr val="accent6">
                  <a:lumMod val="75000"/>
                </a:schemeClr>
              </a:solidFill>
              <a:latin typeface="ITC Franklin Gothic Std Book"/>
              <a:cs typeface="ITC Franklin Gothic Std Book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433944" y="6243887"/>
            <a:ext cx="2595724" cy="0"/>
          </a:xfrm>
          <a:prstGeom prst="line">
            <a:avLst/>
          </a:prstGeom>
          <a:ln w="3175" cap="flat" cmpd="sng" algn="ctr">
            <a:solidFill>
              <a:schemeClr val="accent6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600200"/>
            <a:ext cx="7848600" cy="45259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EERA_DTOC_NO DESCRIPT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1851" y="89414"/>
            <a:ext cx="1604645" cy="8193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304800" y="228600"/>
            <a:ext cx="8001000" cy="590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j-ea"/>
                <a:cs typeface="Franklin Gothic Book"/>
              </a:rPr>
              <a:t>Click to edit Master title style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j-ea"/>
              <a:cs typeface="Franklin Gothic Book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463675"/>
            <a:ext cx="2057400" cy="53181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463675"/>
            <a:ext cx="5562600" cy="53181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 descr="EERA_DTOC_NO DESCRIPT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1851" y="89414"/>
            <a:ext cx="1604645" cy="8193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18160" y="173349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 smtClean="0">
                <a:solidFill>
                  <a:schemeClr val="tx1"/>
                </a:solidFill>
                <a:latin typeface="ITC Franklin Gothic Std Book"/>
                <a:cs typeface="ITC Franklin Gothic Std Book"/>
              </a:rPr>
              <a:t>Support by</a:t>
            </a:r>
            <a:endParaRPr lang="en-US" sz="2000" b="0" i="0" dirty="0">
              <a:solidFill>
                <a:schemeClr val="tx1"/>
              </a:solidFill>
              <a:latin typeface="ITC Franklin Gothic Std Book"/>
              <a:cs typeface="ITC Franklin Gothic Std Book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94360" y="2133600"/>
            <a:ext cx="7985760" cy="15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EERA_DTOC_NO DESCRIPT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1851" y="89414"/>
            <a:ext cx="1604645" cy="819306"/>
          </a:xfrm>
          <a:prstGeom prst="rect">
            <a:avLst/>
          </a:prstGeom>
        </p:spPr>
      </p:pic>
      <p:pic>
        <p:nvPicPr>
          <p:cNvPr id="2" name="Picture 1" descr="EU_flag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8266" y="2780928"/>
            <a:ext cx="2069320" cy="1375958"/>
          </a:xfrm>
          <a:prstGeom prst="rect">
            <a:avLst/>
          </a:prstGeom>
        </p:spPr>
      </p:pic>
      <p:pic>
        <p:nvPicPr>
          <p:cNvPr id="4" name="Picture 3" descr="FP7-gen-RGB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8494" y="2757155"/>
            <a:ext cx="1888177" cy="1535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700808"/>
            <a:ext cx="7924800" cy="4525963"/>
          </a:xfrm>
        </p:spPr>
        <p:txBody>
          <a:bodyPr/>
          <a:lstStyle>
            <a:lvl1pPr marL="457200" indent="-457200">
              <a:buFont typeface="+mj-lt"/>
              <a:buAutoNum type="arabicPeriod"/>
              <a:defRPr baseline="0"/>
            </a:lvl1pPr>
          </a:lstStyle>
          <a:p>
            <a:pPr lvl="0"/>
            <a:r>
              <a:rPr lang="en-US" dirty="0" smtClean="0"/>
              <a:t>Objective</a:t>
            </a:r>
          </a:p>
          <a:p>
            <a:pPr lvl="0"/>
            <a:r>
              <a:rPr lang="es-ES_tradnl" dirty="0" err="1" smtClean="0"/>
              <a:t>Tasks</a:t>
            </a:r>
            <a:endParaRPr lang="es-ES_tradnl" dirty="0" smtClean="0"/>
          </a:p>
          <a:p>
            <a:pPr lvl="0"/>
            <a:r>
              <a:rPr lang="es-ES_tradnl" dirty="0" err="1" smtClean="0"/>
              <a:t>Main</a:t>
            </a:r>
            <a:r>
              <a:rPr lang="es-ES_tradnl" dirty="0" smtClean="0"/>
              <a:t> plan</a:t>
            </a:r>
            <a:endParaRPr lang="en-US" dirty="0" smtClean="0"/>
          </a:p>
        </p:txBody>
      </p:sp>
      <p:pic>
        <p:nvPicPr>
          <p:cNvPr id="8" name="Picture 7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001000" cy="59070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4" name="Picture 3" descr="EERA_DTOC_NO DESCRIPT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1851" y="89414"/>
            <a:ext cx="1604645" cy="8193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224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EERA_DTOC_NO DESCRIPT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1851" y="89414"/>
            <a:ext cx="1604645" cy="8193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316162"/>
            <a:ext cx="3887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676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161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1" name="Picture 10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EERA_DTOC_NO DESCRIPT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1851" y="89414"/>
            <a:ext cx="1604645" cy="8193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EERA_DTOC_NO DESCRIPT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1851" y="89414"/>
            <a:ext cx="1604645" cy="8193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685800" y="3636963"/>
            <a:ext cx="7815263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500" b="1" dirty="0">
                <a:solidFill>
                  <a:srgbClr val="1F497D"/>
                </a:solidFill>
                <a:latin typeface="Franklin Gothic Book"/>
                <a:ea typeface="+mn-ea"/>
                <a:cs typeface="Franklin Gothic Book"/>
              </a:rPr>
              <a:t>Thank you very much for your attention  </a:t>
            </a:r>
          </a:p>
        </p:txBody>
      </p:sp>
      <p:pic>
        <p:nvPicPr>
          <p:cNvPr id="15" name="Picture 14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849086"/>
          </a:xfrm>
          <a:prstGeom prst="rect">
            <a:avLst/>
          </a:prstGeom>
        </p:spPr>
      </p:pic>
      <p:pic>
        <p:nvPicPr>
          <p:cNvPr id="6" name="Picture 5" descr="EERA_DTOC_NO DESCRIPT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4624"/>
            <a:ext cx="2232248" cy="1139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ERA-DTOC_KickOff-0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32" t="13012" r="4639"/>
          <a:stretch/>
        </p:blipFill>
        <p:spPr>
          <a:xfrm>
            <a:off x="0" y="0"/>
            <a:ext cx="9144000" cy="5846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/>
          <a:srcRect l="5280" t="36575" r="5287" b="47189"/>
          <a:stretch/>
        </p:blipFill>
        <p:spPr>
          <a:xfrm>
            <a:off x="-620" y="5030812"/>
            <a:ext cx="9144620" cy="1206500"/>
          </a:xfrm>
          <a:prstGeom prst="rect">
            <a:avLst/>
          </a:prstGeom>
        </p:spPr>
      </p:pic>
      <p:pic>
        <p:nvPicPr>
          <p:cNvPr id="4" name="Picture 3" descr="EERA_DTOC_NO DESCRIPTOR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5661248"/>
            <a:ext cx="1656184" cy="845621"/>
          </a:xfrm>
          <a:prstGeom prst="rect">
            <a:avLst/>
          </a:prstGeom>
        </p:spPr>
      </p:pic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107504" y="5877272"/>
            <a:ext cx="742359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b="1" dirty="0">
                <a:solidFill>
                  <a:srgbClr val="1F497D"/>
                </a:solidFill>
                <a:latin typeface="Franklin Gothic Book"/>
                <a:ea typeface="+mn-ea"/>
                <a:cs typeface="Franklin Gothic Book"/>
              </a:rPr>
              <a:t>Thank you very much for your attention  </a:t>
            </a:r>
          </a:p>
        </p:txBody>
      </p:sp>
    </p:spTree>
    <p:extLst>
      <p:ext uri="{BB962C8B-B14F-4D97-AF65-F5344CB8AC3E}">
        <p14:creationId xmlns:p14="http://schemas.microsoft.com/office/powerpoint/2010/main" xmlns="" val="136250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8662" y="2700337"/>
            <a:ext cx="3008313" cy="4005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304800" y="228600"/>
            <a:ext cx="8001000" cy="590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j-ea"/>
                <a:cs typeface="Franklin Gothic Book"/>
              </a:rPr>
              <a:t>Click to edit Master title style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j-ea"/>
              <a:cs typeface="Franklin Gothic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512" y="1538287"/>
            <a:ext cx="4916488" cy="51673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2" y="15382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EERA_DTOC_NO DESCRIPT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1851" y="89414"/>
            <a:ext cx="1604645" cy="8193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304800" y="228600"/>
            <a:ext cx="8001000" cy="590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j-ea"/>
                <a:cs typeface="Franklin Gothic Book"/>
              </a:rPr>
              <a:t>Click to edit Master title style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j-ea"/>
              <a:cs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334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9800" y="1450975"/>
            <a:ext cx="5486400" cy="3883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EERA_DTOC_NO DESCRIPT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1851" y="89414"/>
            <a:ext cx="1604645" cy="81930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verviewo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2" r:id="rId3"/>
    <p:sldLayoutId id="2147483653" r:id="rId4"/>
    <p:sldLayoutId id="2147483654" r:id="rId5"/>
    <p:sldLayoutId id="2147483655" r:id="rId6"/>
    <p:sldLayoutId id="2147483661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Franklin Gothic Book"/>
          <a:ea typeface="+mj-ea"/>
          <a:cs typeface="Franklin Gothic Boo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Franklin Gothic Book"/>
          <a:ea typeface="+mn-ea"/>
          <a:cs typeface="Franklin Gothic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Franklin Gothic Book"/>
          <a:ea typeface="+mn-ea"/>
          <a:cs typeface="Franklin Gothic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Franklin Gothic Book"/>
          <a:ea typeface="+mn-ea"/>
          <a:cs typeface="Franklin Gothic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Franklin Gothic Book"/>
          <a:ea typeface="+mn-ea"/>
          <a:cs typeface="Franklin Gothic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Franklin Gothic Book"/>
          <a:ea typeface="+mn-ea"/>
          <a:cs typeface="Franklin Gothic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Associated to wind speed estimation:</a:t>
            </a:r>
          </a:p>
          <a:p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3. </a:t>
            </a:r>
            <a:r>
              <a:rPr lang="es-ES_tradnl" dirty="0" err="1" smtClean="0"/>
              <a:t>Uncertainty</a:t>
            </a:r>
            <a:r>
              <a:rPr lang="es-ES_tradnl" dirty="0" smtClean="0"/>
              <a:t> </a:t>
            </a:r>
            <a:r>
              <a:rPr lang="es-ES_tradnl" dirty="0" err="1" smtClean="0"/>
              <a:t>analysis</a:t>
            </a:r>
            <a:r>
              <a:rPr lang="es-ES_tradnl" dirty="0" smtClean="0"/>
              <a:t> (WP3.2)</a:t>
            </a:r>
            <a:endParaRPr lang="en-US" dirty="0"/>
          </a:p>
        </p:txBody>
      </p:sp>
      <p:sp>
        <p:nvSpPr>
          <p:cNvPr id="5" name="6 Rectángulo"/>
          <p:cNvSpPr>
            <a:spLocks noChangeArrowheads="1"/>
          </p:cNvSpPr>
          <p:nvPr/>
        </p:nvSpPr>
        <p:spPr bwMode="auto">
          <a:xfrm>
            <a:off x="2483768" y="4721076"/>
            <a:ext cx="55435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spcAft>
                <a:spcPts val="300"/>
              </a:spcAft>
            </a:pPr>
            <a:r>
              <a:rPr lang="es-ES_tradnl" sz="1300" dirty="0" smtClean="0"/>
              <a:t>S</a:t>
            </a:r>
            <a:r>
              <a:rPr lang="es-ES_tradnl" sz="1300" baseline="-25000" dirty="0" smtClean="0"/>
              <a:t>AEP </a:t>
            </a:r>
            <a:r>
              <a:rPr lang="es-ES_tradnl" sz="1300" dirty="0" smtClean="0"/>
              <a:t>= </a:t>
            </a:r>
            <a:r>
              <a:rPr lang="es-ES_tradnl" sz="1300" dirty="0" err="1" smtClean="0"/>
              <a:t>Sensitivity</a:t>
            </a:r>
            <a:r>
              <a:rPr lang="es-ES_tradnl" sz="1300" dirty="0" smtClean="0"/>
              <a:t> </a:t>
            </a:r>
            <a:r>
              <a:rPr lang="es-ES_tradnl" sz="1300" dirty="0"/>
              <a:t>of </a:t>
            </a:r>
            <a:r>
              <a:rPr lang="es-ES_tradnl" sz="1300" dirty="0" err="1"/>
              <a:t>gross</a:t>
            </a:r>
            <a:r>
              <a:rPr lang="es-ES_tradnl" sz="1300" dirty="0"/>
              <a:t> AEP </a:t>
            </a:r>
            <a:r>
              <a:rPr lang="es-ES_tradnl" sz="1300" dirty="0" err="1"/>
              <a:t>to</a:t>
            </a:r>
            <a:r>
              <a:rPr lang="es-ES_tradnl" sz="1300" dirty="0"/>
              <a:t> </a:t>
            </a:r>
            <a:r>
              <a:rPr lang="es-ES_tradnl" sz="1300" dirty="0" err="1"/>
              <a:t>wind</a:t>
            </a:r>
            <a:r>
              <a:rPr lang="es-ES_tradnl" sz="1300" dirty="0"/>
              <a:t> </a:t>
            </a:r>
            <a:r>
              <a:rPr lang="es-ES_tradnl" sz="1300" dirty="0" err="1"/>
              <a:t>speed</a:t>
            </a:r>
            <a:r>
              <a:rPr lang="es-ES_tradnl" sz="1300" dirty="0"/>
              <a:t> [</a:t>
            </a:r>
            <a:r>
              <a:rPr lang="es-ES_tradnl" sz="1300" dirty="0" err="1"/>
              <a:t>GWh</a:t>
            </a:r>
            <a:r>
              <a:rPr lang="es-ES_tradnl" sz="1300" dirty="0"/>
              <a:t>/ms-1]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547664" y="2501825"/>
          <a:ext cx="6264175" cy="1935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727"/>
                <a:gridCol w="936104"/>
                <a:gridCol w="1080120"/>
                <a:gridCol w="2016224"/>
              </a:tblGrid>
              <a:tr h="3597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Concept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Ucomp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U[m/s]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es-ES_tradnl" sz="1400" b="1" kern="1200" baseline="-25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WS</a:t>
                      </a:r>
                      <a:r>
                        <a:rPr lang="es-ES_tradn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s-ES_tradn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GWh</a:t>
                      </a:r>
                      <a:r>
                        <a:rPr lang="es-ES_tradn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88647">
                <a:tc>
                  <a:txBody>
                    <a:bodyPr/>
                    <a:lstStyle/>
                    <a:p>
                      <a:r>
                        <a:rPr lang="es-ES_tradnl" sz="1200" dirty="0" err="1" smtClean="0"/>
                        <a:t>Measurement</a:t>
                      </a:r>
                      <a:r>
                        <a:rPr lang="es-ES_tradnl" sz="1200" baseline="0" dirty="0" smtClean="0"/>
                        <a:t> </a:t>
                      </a:r>
                      <a:r>
                        <a:rPr lang="es-ES_tradnl" sz="1200" baseline="0" dirty="0" err="1" smtClean="0"/>
                        <a:t>process</a:t>
                      </a:r>
                      <a:r>
                        <a:rPr lang="es-ES_tradnl" sz="1200" baseline="0" dirty="0" smtClean="0"/>
                        <a:t>  / NWP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dirty="0" err="1" smtClean="0"/>
                        <a:t>U</a:t>
                      </a:r>
                      <a:r>
                        <a:rPr lang="es-ES_tradnl" sz="1200" baseline="-25000" dirty="0" err="1" smtClean="0"/>
                        <a:t>meas</a:t>
                      </a:r>
                      <a:endParaRPr lang="en-US" sz="1200" baseline="-25000" dirty="0" smtClean="0"/>
                    </a:p>
                    <a:p>
                      <a:pPr algn="ctr"/>
                      <a:r>
                        <a:rPr lang="es-ES_tradnl" sz="1200" dirty="0" smtClean="0"/>
                        <a:t>/U</a:t>
                      </a:r>
                      <a:r>
                        <a:rPr lang="es-ES_tradnl" sz="1200" baseline="-25000" dirty="0" smtClean="0"/>
                        <a:t>NWP</a:t>
                      </a:r>
                      <a:endParaRPr lang="en-US" sz="12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s-ES_tradnl" sz="1200" baseline="0" dirty="0" smtClean="0"/>
                    </a:p>
                    <a:p>
                      <a:pPr algn="ctr"/>
                      <a:r>
                        <a:rPr lang="es-ES_tradnl" sz="1400" b="1" baseline="0" dirty="0" smtClean="0"/>
                        <a:t>U</a:t>
                      </a:r>
                      <a:r>
                        <a:rPr lang="es-ES_tradnl" sz="1400" b="1" baseline="-25000" dirty="0" smtClean="0"/>
                        <a:t>WS0</a:t>
                      </a:r>
                      <a:endParaRPr lang="en-US" sz="1400" b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s-ES_tradnl" sz="1400" baseline="0" dirty="0" smtClean="0"/>
                    </a:p>
                    <a:p>
                      <a:pPr algn="ctr"/>
                      <a:r>
                        <a:rPr lang="es-ES_tradnl" sz="1400" b="1" baseline="0" dirty="0" smtClean="0"/>
                        <a:t>U</a:t>
                      </a:r>
                      <a:r>
                        <a:rPr lang="es-ES_tradnl" sz="1400" b="1" baseline="-25000" dirty="0" smtClean="0"/>
                        <a:t>WS</a:t>
                      </a:r>
                      <a:r>
                        <a:rPr lang="es-ES_tradnl" sz="1400" b="1" baseline="0" dirty="0" smtClean="0"/>
                        <a:t> = </a:t>
                      </a:r>
                      <a:r>
                        <a:rPr lang="es-ES_tradnl" sz="1400" b="1" baseline="0" dirty="0" smtClean="0"/>
                        <a:t>S</a:t>
                      </a:r>
                      <a:r>
                        <a:rPr lang="es-ES_tradnl" sz="1400" b="1" baseline="-25000" dirty="0" smtClean="0"/>
                        <a:t>AEP</a:t>
                      </a:r>
                      <a:r>
                        <a:rPr lang="es-ES_tradnl" sz="1400" b="1" baseline="0" dirty="0" smtClean="0"/>
                        <a:t>*U</a:t>
                      </a:r>
                      <a:r>
                        <a:rPr lang="es-ES_tradnl" sz="1400" b="1" baseline="-25000" dirty="0" smtClean="0"/>
                        <a:t>WS0</a:t>
                      </a:r>
                      <a:endParaRPr lang="en-US" sz="1400" b="1" baseline="-25000" dirty="0" smtClean="0"/>
                    </a:p>
                    <a:p>
                      <a:pPr algn="ctr"/>
                      <a:endParaRPr lang="en-US" sz="1400" b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033">
                <a:tc>
                  <a:txBody>
                    <a:bodyPr/>
                    <a:lstStyle/>
                    <a:p>
                      <a:r>
                        <a:rPr lang="es-ES_tradnl" sz="1200" dirty="0" smtClean="0"/>
                        <a:t>Long</a:t>
                      </a:r>
                      <a:r>
                        <a:rPr lang="es-ES_tradnl" sz="1200" baseline="0" dirty="0" smtClean="0"/>
                        <a:t> </a:t>
                      </a:r>
                      <a:r>
                        <a:rPr lang="es-ES_tradnl" sz="1200" baseline="0" dirty="0" err="1" smtClean="0"/>
                        <a:t>term</a:t>
                      </a:r>
                      <a:r>
                        <a:rPr lang="es-ES_tradnl" sz="1200" baseline="0" dirty="0" smtClean="0"/>
                        <a:t> </a:t>
                      </a:r>
                      <a:r>
                        <a:rPr lang="es-ES_tradnl" sz="1200" baseline="0" dirty="0" err="1" smtClean="0"/>
                        <a:t>correlation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smtClean="0"/>
                        <a:t>U</a:t>
                      </a:r>
                      <a:r>
                        <a:rPr lang="es-ES_tradnl" sz="1200" baseline="-25000" dirty="0" smtClean="0"/>
                        <a:t>LT</a:t>
                      </a:r>
                      <a:endParaRPr lang="en-US" sz="12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8832">
                <a:tc>
                  <a:txBody>
                    <a:bodyPr/>
                    <a:lstStyle/>
                    <a:p>
                      <a:r>
                        <a:rPr lang="es-ES_tradnl" sz="1200" dirty="0" err="1" smtClean="0"/>
                        <a:t>Variability</a:t>
                      </a:r>
                      <a:r>
                        <a:rPr lang="es-ES_tradnl" sz="1200" baseline="0" dirty="0" smtClean="0"/>
                        <a:t> of </a:t>
                      </a:r>
                      <a:r>
                        <a:rPr lang="es-ES_tradnl" sz="1200" baseline="0" dirty="0" err="1" smtClean="0"/>
                        <a:t>the</a:t>
                      </a:r>
                      <a:r>
                        <a:rPr lang="es-ES_tradnl" sz="1200" baseline="0" dirty="0" smtClean="0"/>
                        <a:t> </a:t>
                      </a:r>
                      <a:r>
                        <a:rPr lang="es-ES_tradnl" sz="1200" baseline="0" dirty="0" err="1" smtClean="0"/>
                        <a:t>period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err="1" smtClean="0"/>
                        <a:t>U</a:t>
                      </a:r>
                      <a:r>
                        <a:rPr lang="es-ES_tradnl" sz="1200" baseline="-25000" dirty="0" err="1" smtClean="0"/>
                        <a:t>var</a:t>
                      </a:r>
                      <a:endParaRPr lang="en-US" sz="12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9033">
                <a:tc>
                  <a:txBody>
                    <a:bodyPr/>
                    <a:lstStyle/>
                    <a:p>
                      <a:r>
                        <a:rPr lang="es-ES_tradnl" sz="1200" dirty="0" smtClean="0"/>
                        <a:t>Vertical</a:t>
                      </a:r>
                      <a:r>
                        <a:rPr lang="es-ES_tradnl" sz="1200" baseline="0" dirty="0" smtClean="0"/>
                        <a:t> </a:t>
                      </a:r>
                      <a:r>
                        <a:rPr lang="es-ES_tradnl" sz="1200" baseline="0" dirty="0" err="1" smtClean="0"/>
                        <a:t>extrapolation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err="1" smtClean="0"/>
                        <a:t>U</a:t>
                      </a:r>
                      <a:r>
                        <a:rPr lang="es-ES_tradnl" sz="1200" baseline="-25000" dirty="0" err="1" smtClean="0"/>
                        <a:t>ver</a:t>
                      </a:r>
                      <a:endParaRPr lang="en-US" sz="12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81000" y="1628800"/>
            <a:ext cx="7924800" cy="45259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Associated </a:t>
            </a:r>
            <a:r>
              <a:rPr lang="en-US" sz="2000" dirty="0" smtClean="0"/>
              <a:t>to </a:t>
            </a:r>
            <a:r>
              <a:rPr lang="en-US" sz="2000" dirty="0" smtClean="0"/>
              <a:t>modeling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s-ES_tradnl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s-ES_tradnl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en-US" sz="2000" dirty="0" smtClean="0"/>
              <a:t>‘Historic’ AEP uncertainty: </a:t>
            </a:r>
            <a:r>
              <a:rPr lang="en-US" sz="2000" dirty="0" smtClean="0"/>
              <a:t>U</a:t>
            </a:r>
            <a:r>
              <a:rPr lang="en-US" sz="2000" baseline="30000" dirty="0" smtClean="0"/>
              <a:t>2</a:t>
            </a:r>
            <a:r>
              <a:rPr lang="en-US" sz="2000" baseline="-25000" dirty="0" smtClean="0"/>
              <a:t>LT_WF </a:t>
            </a:r>
            <a:r>
              <a:rPr lang="en-US" sz="2000" dirty="0" smtClean="0"/>
              <a:t>= </a:t>
            </a:r>
            <a:r>
              <a:rPr lang="en-US" sz="2000" dirty="0" smtClean="0"/>
              <a:t>U</a:t>
            </a:r>
            <a:r>
              <a:rPr lang="en-US" sz="2000" baseline="30000" dirty="0" smtClean="0"/>
              <a:t>2</a:t>
            </a:r>
            <a:r>
              <a:rPr lang="en-US" sz="2000" baseline="-25000" dirty="0" smtClean="0"/>
              <a:t>WS</a:t>
            </a:r>
            <a:r>
              <a:rPr lang="en-US" sz="2000" dirty="0" smtClean="0"/>
              <a:t> + U</a:t>
            </a:r>
            <a:r>
              <a:rPr lang="en-US" sz="2000" baseline="30000" dirty="0" smtClean="0"/>
              <a:t>2</a:t>
            </a:r>
            <a:r>
              <a:rPr lang="en-US" sz="2000" baseline="-25000" dirty="0" smtClean="0"/>
              <a:t>modeling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AEP Uncertainty in ‘future’ periods </a:t>
            </a:r>
            <a:r>
              <a:rPr lang="en-US" sz="2000" dirty="0" smtClean="0"/>
              <a:t>of</a:t>
            </a:r>
            <a:r>
              <a:rPr lang="en-US" sz="2000" dirty="0" smtClean="0"/>
              <a:t> </a:t>
            </a:r>
            <a:r>
              <a:rPr lang="en-US" sz="2000" dirty="0" smtClean="0"/>
              <a:t>N years: U</a:t>
            </a:r>
            <a:r>
              <a:rPr lang="en-US" sz="2000" baseline="30000" dirty="0" smtClean="0"/>
              <a:t>2</a:t>
            </a:r>
            <a:r>
              <a:rPr lang="en-US" sz="2000" baseline="-25000" dirty="0" smtClean="0"/>
              <a:t>Ny_WF</a:t>
            </a:r>
          </a:p>
          <a:p>
            <a:pPr>
              <a:buFont typeface="Arial" pitchFamily="34" charset="0"/>
              <a:buChar char="•"/>
            </a:pPr>
            <a:endParaRPr lang="es-ES_tradnl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P50, P75, P90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3. </a:t>
            </a:r>
            <a:r>
              <a:rPr lang="es-ES_tradnl" dirty="0" err="1" smtClean="0"/>
              <a:t>Uncertainty</a:t>
            </a:r>
            <a:r>
              <a:rPr lang="es-ES_tradnl" dirty="0" smtClean="0"/>
              <a:t> </a:t>
            </a:r>
            <a:r>
              <a:rPr lang="es-ES_tradnl" dirty="0" err="1" smtClean="0"/>
              <a:t>analysis</a:t>
            </a:r>
            <a:r>
              <a:rPr lang="es-ES_tradnl" dirty="0" smtClean="0"/>
              <a:t> (WP3.2)</a:t>
            </a:r>
            <a:endParaRPr lang="en-U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835696" y="2132856"/>
          <a:ext cx="5544616" cy="1735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1152128"/>
                <a:gridCol w="1872208"/>
              </a:tblGrid>
              <a:tr h="33288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Concept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es-ES_tradnl" sz="1400" b="1" kern="1200" baseline="-250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comp</a:t>
                      </a:r>
                      <a:endParaRPr lang="en-US" sz="1400" b="1" kern="1200" baseline="-250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es-ES_tradnl" sz="1400" b="1" kern="1200" baseline="-250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modeling</a:t>
                      </a:r>
                      <a:r>
                        <a:rPr lang="es-ES_tradnl" sz="1400" b="1" kern="1200" baseline="-25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s-ES_tradn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GWh</a:t>
                      </a:r>
                      <a:r>
                        <a:rPr lang="es-ES_tradn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32883">
                <a:tc>
                  <a:txBody>
                    <a:bodyPr/>
                    <a:lstStyle/>
                    <a:p>
                      <a:r>
                        <a:rPr lang="es-ES_tradnl" sz="1200" dirty="0" err="1" smtClean="0"/>
                        <a:t>Wakes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err="1" smtClean="0"/>
                        <a:t>U</a:t>
                      </a:r>
                      <a:r>
                        <a:rPr lang="es-ES_tradnl" sz="1200" baseline="-25000" dirty="0" err="1" smtClean="0"/>
                        <a:t>wakes</a:t>
                      </a:r>
                      <a:endParaRPr lang="en-US" sz="12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s-ES_tradnl" sz="1200" baseline="0" dirty="0" smtClean="0"/>
                    </a:p>
                    <a:p>
                      <a:endParaRPr lang="es-ES_tradnl" sz="1200" baseline="0" dirty="0" smtClean="0"/>
                    </a:p>
                    <a:p>
                      <a:pPr algn="ctr"/>
                      <a:r>
                        <a:rPr lang="es-ES_tradnl" sz="1400" b="1" baseline="0" dirty="0" err="1" smtClean="0"/>
                        <a:t>U</a:t>
                      </a:r>
                      <a:r>
                        <a:rPr lang="es-ES_tradnl" sz="1400" b="1" baseline="-25000" dirty="0" err="1" smtClean="0"/>
                        <a:t>modeling</a:t>
                      </a:r>
                      <a:endParaRPr lang="en-US" sz="1400" b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2883">
                <a:tc>
                  <a:txBody>
                    <a:bodyPr/>
                    <a:lstStyle/>
                    <a:p>
                      <a:r>
                        <a:rPr lang="es-ES_tradnl" sz="1200" dirty="0" err="1" smtClean="0"/>
                        <a:t>Electrical</a:t>
                      </a:r>
                      <a:r>
                        <a:rPr lang="es-ES_tradnl" sz="1200" dirty="0" smtClean="0"/>
                        <a:t> 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err="1" smtClean="0"/>
                        <a:t>U</a:t>
                      </a:r>
                      <a:r>
                        <a:rPr lang="es-ES_tradnl" sz="1200" baseline="-25000" dirty="0" err="1" smtClean="0"/>
                        <a:t>elect</a:t>
                      </a:r>
                      <a:endParaRPr lang="en-US" sz="12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410403">
                <a:tc>
                  <a:txBody>
                    <a:bodyPr/>
                    <a:lstStyle/>
                    <a:p>
                      <a:r>
                        <a:rPr lang="es-ES_tradnl" sz="1200" dirty="0" err="1" smtClean="0"/>
                        <a:t>Operation</a:t>
                      </a:r>
                      <a:r>
                        <a:rPr lang="es-ES_tradnl" sz="1200" baseline="0" dirty="0" smtClean="0"/>
                        <a:t> and </a:t>
                      </a:r>
                      <a:r>
                        <a:rPr lang="es-ES_tradnl" sz="1200" baseline="0" dirty="0" err="1" smtClean="0"/>
                        <a:t>Maintenance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smtClean="0"/>
                        <a:t>U</a:t>
                      </a:r>
                      <a:r>
                        <a:rPr lang="es-ES_tradnl" sz="1200" baseline="-25000" dirty="0" smtClean="0"/>
                        <a:t>OM</a:t>
                      </a:r>
                      <a:endParaRPr lang="en-US" sz="12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26305">
                <a:tc>
                  <a:txBody>
                    <a:bodyPr/>
                    <a:lstStyle/>
                    <a:p>
                      <a:r>
                        <a:rPr lang="es-ES_tradnl" sz="1200" dirty="0" err="1" smtClean="0"/>
                        <a:t>Power</a:t>
                      </a:r>
                      <a:r>
                        <a:rPr lang="es-ES_tradnl" sz="1200" baseline="0" dirty="0" smtClean="0"/>
                        <a:t> curve </a:t>
                      </a:r>
                      <a:r>
                        <a:rPr lang="es-ES_tradnl" sz="1200" baseline="0" dirty="0" err="1" smtClean="0"/>
                        <a:t>degradation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smtClean="0"/>
                        <a:t>U</a:t>
                      </a:r>
                      <a:r>
                        <a:rPr lang="es-ES_tradnl" sz="1200" baseline="-25000" dirty="0" smtClean="0"/>
                        <a:t>PC</a:t>
                      </a:r>
                      <a:endParaRPr lang="en-US" sz="12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21 Grupo"/>
          <p:cNvGrpSpPr>
            <a:grpSpLocks/>
          </p:cNvGrpSpPr>
          <p:nvPr/>
        </p:nvGrpSpPr>
        <p:grpSpPr bwMode="auto">
          <a:xfrm>
            <a:off x="3058889" y="4921027"/>
            <a:ext cx="3889375" cy="884237"/>
            <a:chOff x="2051720" y="4993432"/>
            <a:chExt cx="3888432" cy="883840"/>
          </a:xfrm>
        </p:grpSpPr>
        <p:sp>
          <p:nvSpPr>
            <p:cNvPr id="6" name="5 CuadroTexto"/>
            <p:cNvSpPr txBox="1">
              <a:spLocks noChangeArrowheads="1"/>
            </p:cNvSpPr>
            <p:nvPr/>
          </p:nvSpPr>
          <p:spPr bwMode="auto">
            <a:xfrm>
              <a:off x="2051720" y="4993432"/>
              <a:ext cx="3888432" cy="3078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_tradnl" sz="1400" kern="0" dirty="0"/>
                <a:t>U</a:t>
              </a:r>
              <a:r>
                <a:rPr lang="es-ES_tradnl" sz="1400" kern="0" baseline="30000" dirty="0"/>
                <a:t>2</a:t>
              </a:r>
              <a:r>
                <a:rPr lang="es-ES_tradnl" sz="1400" kern="0" baseline="-25000" dirty="0"/>
                <a:t>Ny_WF </a:t>
              </a:r>
              <a:r>
                <a:rPr lang="es-ES_tradnl" sz="1400" kern="0" dirty="0"/>
                <a:t>= U</a:t>
              </a:r>
              <a:r>
                <a:rPr lang="es-ES_tradnl" sz="1400" kern="0" baseline="30000" dirty="0"/>
                <a:t>2</a:t>
              </a:r>
              <a:r>
                <a:rPr lang="es-ES_tradnl" sz="1400" kern="0" baseline="-25000" dirty="0"/>
                <a:t>LT_WF</a:t>
              </a:r>
              <a:r>
                <a:rPr lang="es-ES_tradnl" sz="1400" kern="0" dirty="0"/>
                <a:t> + </a:t>
              </a:r>
              <a:r>
                <a:rPr lang="es-ES_tradnl" sz="1400" kern="0" dirty="0" err="1"/>
                <a:t>AEP</a:t>
              </a:r>
              <a:r>
                <a:rPr lang="es-ES_tradnl" sz="1400" kern="0" baseline="-25000" dirty="0" err="1"/>
                <a:t>net</a:t>
              </a:r>
              <a:r>
                <a:rPr lang="es-ES_tradnl" sz="1400" kern="0" dirty="0"/>
                <a:t>*0.061*(1/</a:t>
              </a:r>
              <a:r>
                <a:rPr lang="es-ES_tradnl" sz="1400" kern="0" dirty="0">
                  <a:latin typeface="Times New Roman"/>
                  <a:cs typeface="Times New Roman"/>
                </a:rPr>
                <a:t>√N)</a:t>
              </a:r>
              <a:endParaRPr lang="es-ES_tradnl" sz="1400" b="1" dirty="0"/>
            </a:p>
          </p:txBody>
        </p:sp>
        <p:sp>
          <p:nvSpPr>
            <p:cNvPr id="7" name="13 CuadroTexto"/>
            <p:cNvSpPr txBox="1">
              <a:spLocks noChangeArrowheads="1"/>
            </p:cNvSpPr>
            <p:nvPr/>
          </p:nvSpPr>
          <p:spPr bwMode="auto">
            <a:xfrm>
              <a:off x="2843808" y="5589240"/>
              <a:ext cx="1008112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200" dirty="0"/>
                <a:t>HISTORIC</a:t>
              </a:r>
              <a:endParaRPr lang="en-US" sz="1200" dirty="0"/>
            </a:p>
          </p:txBody>
        </p:sp>
        <p:sp>
          <p:nvSpPr>
            <p:cNvPr id="8" name="14 CuadroTexto"/>
            <p:cNvSpPr txBox="1">
              <a:spLocks noChangeArrowheads="1"/>
            </p:cNvSpPr>
            <p:nvPr/>
          </p:nvSpPr>
          <p:spPr bwMode="auto">
            <a:xfrm>
              <a:off x="4355976" y="5589240"/>
              <a:ext cx="936104" cy="2880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200"/>
                <a:t>FUTURE</a:t>
              </a:r>
              <a:endParaRPr lang="en-US" sz="1200"/>
            </a:p>
          </p:txBody>
        </p:sp>
        <p:cxnSp>
          <p:nvCxnSpPr>
            <p:cNvPr id="9" name="19 Conector recto"/>
            <p:cNvCxnSpPr>
              <a:cxnSpLocks noChangeShapeType="1"/>
              <a:endCxn id="7" idx="0"/>
            </p:cNvCxnSpPr>
            <p:nvPr/>
          </p:nvCxnSpPr>
          <p:spPr bwMode="auto">
            <a:xfrm rot="5400000">
              <a:off x="3203848" y="5445224"/>
              <a:ext cx="28803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20 Conector recto"/>
            <p:cNvCxnSpPr>
              <a:cxnSpLocks noChangeShapeType="1"/>
            </p:cNvCxnSpPr>
            <p:nvPr/>
          </p:nvCxnSpPr>
          <p:spPr bwMode="auto">
            <a:xfrm rot="5400000">
              <a:off x="4644802" y="5444430"/>
              <a:ext cx="28803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4. </a:t>
            </a:r>
            <a:r>
              <a:rPr lang="es-ES_tradnl" dirty="0" err="1" smtClean="0"/>
              <a:t>Work</a:t>
            </a:r>
            <a:r>
              <a:rPr lang="es-ES_tradnl" dirty="0" smtClean="0"/>
              <a:t> plan</a:t>
            </a:r>
            <a:endParaRPr lang="en-US" dirty="0"/>
          </a:p>
        </p:txBody>
      </p:sp>
      <p:grpSp>
        <p:nvGrpSpPr>
          <p:cNvPr id="33" name="32 Grupo"/>
          <p:cNvGrpSpPr/>
          <p:nvPr/>
        </p:nvGrpSpPr>
        <p:grpSpPr>
          <a:xfrm>
            <a:off x="466921" y="2060848"/>
            <a:ext cx="8137527" cy="2735739"/>
            <a:chOff x="466923" y="1629369"/>
            <a:chExt cx="8137527" cy="2735739"/>
          </a:xfrm>
        </p:grpSpPr>
        <p:cxnSp>
          <p:nvCxnSpPr>
            <p:cNvPr id="5" name="23 Conector recto"/>
            <p:cNvCxnSpPr>
              <a:cxnSpLocks noChangeShapeType="1"/>
            </p:cNvCxnSpPr>
            <p:nvPr/>
          </p:nvCxnSpPr>
          <p:spPr bwMode="auto">
            <a:xfrm rot="16200000" flipH="1">
              <a:off x="7087685" y="3135022"/>
              <a:ext cx="2459510" cy="65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7" name="8 CuadroTexto"/>
            <p:cNvSpPr txBox="1">
              <a:spLocks noChangeArrowheads="1"/>
            </p:cNvSpPr>
            <p:nvPr/>
          </p:nvSpPr>
          <p:spPr bwMode="auto">
            <a:xfrm>
              <a:off x="466923" y="1629369"/>
              <a:ext cx="503281" cy="2761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200"/>
                <a:t>M0</a:t>
              </a:r>
              <a:endParaRPr lang="en-US" sz="1200"/>
            </a:p>
          </p:txBody>
        </p:sp>
        <p:sp>
          <p:nvSpPr>
            <p:cNvPr id="8" name="9 CuadroTexto"/>
            <p:cNvSpPr txBox="1">
              <a:spLocks noChangeArrowheads="1"/>
            </p:cNvSpPr>
            <p:nvPr/>
          </p:nvSpPr>
          <p:spPr bwMode="auto">
            <a:xfrm>
              <a:off x="3058838" y="1630163"/>
              <a:ext cx="504868" cy="2761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200"/>
                <a:t>M6</a:t>
              </a:r>
              <a:endParaRPr lang="en-US" sz="1200"/>
            </a:p>
          </p:txBody>
        </p:sp>
        <p:sp>
          <p:nvSpPr>
            <p:cNvPr id="9" name="10 CuadroTexto"/>
            <p:cNvSpPr txBox="1">
              <a:spLocks noChangeArrowheads="1"/>
            </p:cNvSpPr>
            <p:nvPr/>
          </p:nvSpPr>
          <p:spPr bwMode="auto">
            <a:xfrm>
              <a:off x="5508560" y="1630163"/>
              <a:ext cx="647755" cy="2761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200"/>
                <a:t>M12</a:t>
              </a:r>
              <a:endParaRPr lang="en-US" sz="1200"/>
            </a:p>
          </p:txBody>
        </p:sp>
        <p:sp>
          <p:nvSpPr>
            <p:cNvPr id="10" name="11 CuadroTexto"/>
            <p:cNvSpPr txBox="1">
              <a:spLocks noChangeArrowheads="1"/>
            </p:cNvSpPr>
            <p:nvPr/>
          </p:nvSpPr>
          <p:spPr bwMode="auto">
            <a:xfrm>
              <a:off x="7956695" y="1630163"/>
              <a:ext cx="647755" cy="2761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200"/>
                <a:t>M18</a:t>
              </a:r>
              <a:endParaRPr lang="en-US" sz="1200"/>
            </a:p>
          </p:txBody>
        </p:sp>
        <p:cxnSp>
          <p:nvCxnSpPr>
            <p:cNvPr id="11" name="22 Conector recto"/>
            <p:cNvCxnSpPr>
              <a:cxnSpLocks noChangeShapeType="1"/>
            </p:cNvCxnSpPr>
            <p:nvPr/>
          </p:nvCxnSpPr>
          <p:spPr bwMode="auto">
            <a:xfrm rot="16200000" flipH="1">
              <a:off x="2045382" y="3135729"/>
              <a:ext cx="2458754" cy="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2" name="23 Conector recto"/>
            <p:cNvCxnSpPr>
              <a:cxnSpLocks noChangeShapeType="1"/>
            </p:cNvCxnSpPr>
            <p:nvPr/>
          </p:nvCxnSpPr>
          <p:spPr bwMode="auto">
            <a:xfrm rot="5400000">
              <a:off x="4711012" y="3135966"/>
              <a:ext cx="2458282" cy="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3" name="24 Conector recto"/>
            <p:cNvCxnSpPr>
              <a:cxnSpLocks noChangeShapeType="1"/>
            </p:cNvCxnSpPr>
            <p:nvPr/>
          </p:nvCxnSpPr>
          <p:spPr bwMode="auto">
            <a:xfrm rot="5400000">
              <a:off x="-684267" y="3141284"/>
              <a:ext cx="2447640" cy="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grpSp>
          <p:nvGrpSpPr>
            <p:cNvPr id="21" name="31 Grupo"/>
            <p:cNvGrpSpPr>
              <a:grpSpLocks/>
            </p:cNvGrpSpPr>
            <p:nvPr/>
          </p:nvGrpSpPr>
          <p:grpSpPr bwMode="auto">
            <a:xfrm>
              <a:off x="539948" y="1916707"/>
              <a:ext cx="7993063" cy="2221213"/>
              <a:chOff x="323528" y="1412875"/>
              <a:chExt cx="7993116" cy="2221213"/>
            </a:xfrm>
          </p:grpSpPr>
          <p:grpSp>
            <p:nvGrpSpPr>
              <p:cNvPr id="22" name="25 Grupo"/>
              <p:cNvGrpSpPr>
                <a:grpSpLocks/>
              </p:cNvGrpSpPr>
              <p:nvPr/>
            </p:nvGrpSpPr>
            <p:grpSpPr bwMode="auto">
              <a:xfrm>
                <a:off x="323850" y="1412875"/>
                <a:ext cx="7992794" cy="2221213"/>
                <a:chOff x="323850" y="1412875"/>
                <a:chExt cx="7992397" cy="2222232"/>
              </a:xfrm>
            </p:grpSpPr>
            <p:sp>
              <p:nvSpPr>
                <p:cNvPr id="24" name="4 Flecha derecha"/>
                <p:cNvSpPr>
                  <a:spLocks noChangeArrowheads="1"/>
                </p:cNvSpPr>
                <p:nvPr/>
              </p:nvSpPr>
              <p:spPr bwMode="auto">
                <a:xfrm>
                  <a:off x="323850" y="1412875"/>
                  <a:ext cx="7777163" cy="795338"/>
                </a:xfrm>
                <a:prstGeom prst="rightArrow">
                  <a:avLst>
                    <a:gd name="adj1" fmla="val 50000"/>
                    <a:gd name="adj2" fmla="val 49979"/>
                  </a:avLst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342900" indent="-342900"/>
                  <a:endParaRPr lang="en-US"/>
                </a:p>
              </p:txBody>
            </p:sp>
            <p:sp>
              <p:nvSpPr>
                <p:cNvPr id="25" name="5 CuadroTexto"/>
                <p:cNvSpPr txBox="1">
                  <a:spLocks noChangeArrowheads="1"/>
                </p:cNvSpPr>
                <p:nvPr/>
              </p:nvSpPr>
              <p:spPr bwMode="auto">
                <a:xfrm>
                  <a:off x="2232481" y="1700213"/>
                  <a:ext cx="4283075" cy="2778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ES_tradnl" sz="1200" b="1" dirty="0"/>
                    <a:t>WP </a:t>
                  </a:r>
                  <a:r>
                    <a:rPr lang="es-ES_tradnl" sz="1200" b="1" dirty="0" smtClean="0"/>
                    <a:t>3 </a:t>
                  </a:r>
                  <a:r>
                    <a:rPr lang="es-ES_tradnl" sz="1200" b="1" dirty="0"/>
                    <a:t>– </a:t>
                  </a:r>
                  <a:r>
                    <a:rPr lang="es-ES_tradnl" sz="1200" b="1" dirty="0" err="1" smtClean="0"/>
                    <a:t>Energy</a:t>
                  </a:r>
                  <a:r>
                    <a:rPr lang="es-ES_tradnl" sz="1200" b="1" dirty="0" smtClean="0"/>
                    <a:t> </a:t>
                  </a:r>
                  <a:r>
                    <a:rPr lang="es-ES_tradnl" sz="1200" b="1" dirty="0" err="1" smtClean="0"/>
                    <a:t>yield</a:t>
                  </a:r>
                  <a:r>
                    <a:rPr lang="es-ES_tradnl" sz="1200" b="1" dirty="0" smtClean="0"/>
                    <a:t> of </a:t>
                  </a:r>
                  <a:r>
                    <a:rPr lang="es-ES_tradnl" sz="1200" b="1" dirty="0" err="1" smtClean="0"/>
                    <a:t>wind</a:t>
                  </a:r>
                  <a:r>
                    <a:rPr lang="es-ES_tradnl" sz="1200" b="1" dirty="0" smtClean="0"/>
                    <a:t> </a:t>
                  </a:r>
                  <a:r>
                    <a:rPr lang="es-ES_tradnl" sz="1200" b="1" dirty="0" err="1" smtClean="0"/>
                    <a:t>farm</a:t>
                  </a:r>
                  <a:r>
                    <a:rPr lang="es-ES_tradnl" sz="1200" b="1" dirty="0" smtClean="0"/>
                    <a:t> </a:t>
                  </a:r>
                  <a:r>
                    <a:rPr lang="es-ES_tradnl" sz="1200" b="1" dirty="0" err="1" smtClean="0"/>
                    <a:t>clusters</a:t>
                  </a:r>
                  <a:endParaRPr lang="en-US" sz="1200" b="1" dirty="0"/>
                </a:p>
              </p:txBody>
            </p:sp>
            <p:sp>
              <p:nvSpPr>
                <p:cNvPr id="26" name="12 CuadroTexto"/>
                <p:cNvSpPr txBox="1">
                  <a:spLocks noChangeArrowheads="1"/>
                </p:cNvSpPr>
                <p:nvPr/>
              </p:nvSpPr>
              <p:spPr bwMode="auto">
                <a:xfrm>
                  <a:off x="3059113" y="2926266"/>
                  <a:ext cx="2665015" cy="46187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ES_tradnl" sz="1200" dirty="0" err="1"/>
                    <a:t>Run</a:t>
                  </a:r>
                  <a:r>
                    <a:rPr lang="es-ES_tradnl" sz="1200" dirty="0"/>
                    <a:t> </a:t>
                  </a:r>
                  <a:r>
                    <a:rPr lang="es-ES_tradnl" sz="1200" dirty="0" smtClean="0"/>
                    <a:t>cases and </a:t>
                  </a:r>
                  <a:r>
                    <a:rPr lang="es-ES_tradnl" sz="1200" dirty="0" err="1" smtClean="0"/>
                    <a:t>validation</a:t>
                  </a:r>
                  <a:endParaRPr lang="es-ES_tradnl" sz="1200" dirty="0" smtClean="0"/>
                </a:p>
                <a:p>
                  <a:pPr algn="ctr"/>
                  <a:r>
                    <a:rPr lang="es-ES_tradnl" sz="1200" dirty="0" err="1" smtClean="0"/>
                    <a:t>Direct</a:t>
                  </a:r>
                  <a:r>
                    <a:rPr lang="es-ES_tradnl" sz="1200" dirty="0" smtClean="0"/>
                    <a:t> </a:t>
                  </a:r>
                  <a:r>
                    <a:rPr lang="es-ES_tradnl" sz="1200" dirty="0" err="1" smtClean="0"/>
                    <a:t>modeling</a:t>
                  </a:r>
                  <a:r>
                    <a:rPr lang="es-ES_tradnl" sz="1200" dirty="0" smtClean="0"/>
                    <a:t> / experimental </a:t>
                  </a:r>
                  <a:r>
                    <a:rPr lang="es-ES_tradnl" sz="1200" dirty="0" err="1" smtClean="0"/>
                    <a:t>table</a:t>
                  </a:r>
                  <a:endParaRPr lang="en-US" sz="1200" dirty="0"/>
                </a:p>
              </p:txBody>
            </p:sp>
            <p:sp>
              <p:nvSpPr>
                <p:cNvPr id="27" name="13 CuadroTexto"/>
                <p:cNvSpPr txBox="1">
                  <a:spLocks noChangeArrowheads="1"/>
                </p:cNvSpPr>
                <p:nvPr/>
              </p:nvSpPr>
              <p:spPr bwMode="auto">
                <a:xfrm>
                  <a:off x="323850" y="2143125"/>
                  <a:ext cx="2735263" cy="27712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ES_tradnl" sz="1200" dirty="0" err="1"/>
                    <a:t>Review</a:t>
                  </a:r>
                  <a:r>
                    <a:rPr lang="es-ES_tradnl" sz="1200" dirty="0"/>
                    <a:t> </a:t>
                  </a:r>
                  <a:r>
                    <a:rPr lang="es-ES_tradnl" sz="1200" dirty="0" err="1" smtClean="0"/>
                    <a:t>processes</a:t>
                  </a:r>
                  <a:r>
                    <a:rPr lang="es-ES_tradnl" sz="1200" dirty="0" smtClean="0"/>
                    <a:t> / </a:t>
                  </a:r>
                  <a:r>
                    <a:rPr lang="es-ES_tradnl" sz="1200" dirty="0" err="1" smtClean="0"/>
                    <a:t>models</a:t>
                  </a:r>
                  <a:endParaRPr lang="en-US" sz="1200" dirty="0"/>
                </a:p>
              </p:txBody>
            </p:sp>
            <p:sp>
              <p:nvSpPr>
                <p:cNvPr id="28" name="14 CuadroTexto"/>
                <p:cNvSpPr txBox="1">
                  <a:spLocks noChangeArrowheads="1"/>
                </p:cNvSpPr>
                <p:nvPr/>
              </p:nvSpPr>
              <p:spPr bwMode="auto">
                <a:xfrm>
                  <a:off x="5723859" y="3358108"/>
                  <a:ext cx="2592388" cy="27699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ES_tradnl" sz="1200"/>
                    <a:t>Protocol interface - inputs/outputs</a:t>
                  </a:r>
                  <a:endParaRPr lang="en-US" sz="1200"/>
                </a:p>
              </p:txBody>
            </p:sp>
          </p:grpSp>
          <p:sp>
            <p:nvSpPr>
              <p:cNvPr id="23" name="6 CuadroTexto"/>
              <p:cNvSpPr txBox="1">
                <a:spLocks noChangeArrowheads="1"/>
              </p:cNvSpPr>
              <p:nvPr/>
            </p:nvSpPr>
            <p:spPr bwMode="auto">
              <a:xfrm>
                <a:off x="323528" y="2421112"/>
                <a:ext cx="2735263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ES_tradnl" sz="1200" dirty="0" err="1"/>
                  <a:t>Identify</a:t>
                </a:r>
                <a:r>
                  <a:rPr lang="es-ES_tradnl" sz="1200" dirty="0"/>
                  <a:t> </a:t>
                </a:r>
                <a:r>
                  <a:rPr lang="es-ES_tradnl" sz="1200" dirty="0" err="1" smtClean="0"/>
                  <a:t>study</a:t>
                </a:r>
                <a:r>
                  <a:rPr lang="es-ES_tradnl" sz="1200" dirty="0" smtClean="0"/>
                  <a:t> cases</a:t>
                </a:r>
              </a:p>
              <a:p>
                <a:pPr algn="ctr"/>
                <a:r>
                  <a:rPr lang="es-ES_tradnl" sz="1200" dirty="0" smtClean="0"/>
                  <a:t>Data </a:t>
                </a:r>
                <a:r>
                  <a:rPr lang="es-ES_tradnl" sz="1200" dirty="0" err="1" smtClean="0"/>
                  <a:t>access</a:t>
                </a:r>
                <a:r>
                  <a:rPr lang="es-ES_tradnl" sz="1200" dirty="0" smtClean="0"/>
                  <a:t> </a:t>
                </a:r>
                <a:r>
                  <a:rPr lang="es-ES_tradnl" sz="1200" dirty="0"/>
                  <a:t>(</a:t>
                </a:r>
                <a:r>
                  <a:rPr lang="es-ES_tradnl" sz="1200" dirty="0" smtClean="0"/>
                  <a:t>Conf. </a:t>
                </a:r>
                <a:r>
                  <a:rPr lang="es-ES_tradnl" sz="1200" dirty="0" err="1"/>
                  <a:t>issues</a:t>
                </a:r>
                <a:r>
                  <a:rPr lang="es-ES_tradnl" sz="1200" dirty="0"/>
                  <a:t>) </a:t>
                </a:r>
                <a:endParaRPr lang="en-US" sz="12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ERA-DTOC_KickOff-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32" t="13012" r="4639"/>
          <a:stretch/>
        </p:blipFill>
        <p:spPr>
          <a:xfrm>
            <a:off x="0" y="0"/>
            <a:ext cx="9144000" cy="5846037"/>
          </a:xfrm>
          <a:prstGeom prst="rect">
            <a:avLst/>
          </a:prstGeom>
        </p:spPr>
      </p:pic>
      <p:pic>
        <p:nvPicPr>
          <p:cNvPr id="5" name="Picture 3" descr="EERA_DTOC_NO DESCRIPT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661248"/>
            <a:ext cx="1656184" cy="845621"/>
          </a:xfrm>
          <a:prstGeom prst="rect">
            <a:avLst/>
          </a:prstGeom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07504" y="5877272"/>
            <a:ext cx="742359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b="1" dirty="0">
                <a:solidFill>
                  <a:srgbClr val="1F497D"/>
                </a:solidFill>
                <a:latin typeface="Franklin Gothic Book"/>
                <a:ea typeface="+mn-ea"/>
                <a:cs typeface="Franklin Gothic Book"/>
              </a:rPr>
              <a:t>Thank you very much for your attention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Overview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7924800" cy="4525963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Net AEP of wind farm clusters (WP3.1)</a:t>
            </a:r>
          </a:p>
          <a:p>
            <a:r>
              <a:rPr lang="es-ES_tradnl" dirty="0" err="1" smtClean="0"/>
              <a:t>Uncertainty</a:t>
            </a:r>
            <a:r>
              <a:rPr lang="es-ES_tradnl" dirty="0" smtClean="0"/>
              <a:t> </a:t>
            </a:r>
            <a:r>
              <a:rPr lang="es-ES_tradnl" dirty="0" err="1" smtClean="0"/>
              <a:t>analysis</a:t>
            </a:r>
            <a:r>
              <a:rPr lang="es-ES_tradnl" dirty="0" smtClean="0"/>
              <a:t> (WP3.2)</a:t>
            </a:r>
          </a:p>
          <a:p>
            <a:r>
              <a:rPr lang="es-ES_tradnl" dirty="0" err="1" smtClean="0"/>
              <a:t>Work</a:t>
            </a:r>
            <a:r>
              <a:rPr lang="es-ES_tradnl" dirty="0" smtClean="0"/>
              <a:t> plan</a:t>
            </a:r>
            <a:endParaRPr lang="en-US" dirty="0" smtClean="0"/>
          </a:p>
          <a:p>
            <a:pPr lvl="0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Objective: </a:t>
            </a:r>
          </a:p>
          <a:p>
            <a:pPr algn="ctr">
              <a:buNone/>
            </a:pPr>
            <a:r>
              <a:rPr lang="en-US" sz="2000" dirty="0" smtClean="0"/>
              <a:t>	</a:t>
            </a:r>
            <a:r>
              <a:rPr lang="en-US" sz="2000" i="1" dirty="0" smtClean="0"/>
              <a:t>Provide an accurate value of the expected net energy yield from the cluster of wind farms as well as the uncertainty ranges</a:t>
            </a:r>
          </a:p>
          <a:p>
            <a:pPr algn="ctr">
              <a:buNone/>
            </a:pPr>
            <a:r>
              <a:rPr lang="en-US" sz="2000" i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Period: [M1-M18]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Deliverables</a:t>
            </a:r>
            <a:r>
              <a:rPr lang="en-US" sz="2000" dirty="0" smtClean="0"/>
              <a:t>: </a:t>
            </a:r>
          </a:p>
          <a:p>
            <a:pPr lvl="1" algn="ctr">
              <a:buNone/>
            </a:pPr>
            <a:r>
              <a:rPr lang="en-US" sz="2000" i="1" dirty="0" smtClean="0"/>
              <a:t>Report on procedure for the estimation of the expected net AEP and the associated uncertainty ranges [M18]</a:t>
            </a:r>
          </a:p>
          <a:p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1. </a:t>
            </a:r>
            <a:r>
              <a:rPr lang="es-ES_tradnl" dirty="0" err="1" smtClean="0"/>
              <a:t>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1. </a:t>
            </a:r>
            <a:r>
              <a:rPr lang="es-ES_tradnl" dirty="0" err="1" smtClean="0"/>
              <a:t>Introduction</a:t>
            </a:r>
            <a:endParaRPr lang="en-US" dirty="0"/>
          </a:p>
        </p:txBody>
      </p:sp>
      <p:grpSp>
        <p:nvGrpSpPr>
          <p:cNvPr id="4" name="42 Grupo"/>
          <p:cNvGrpSpPr>
            <a:grpSpLocks/>
          </p:cNvGrpSpPr>
          <p:nvPr/>
        </p:nvGrpSpPr>
        <p:grpSpPr bwMode="auto">
          <a:xfrm>
            <a:off x="304800" y="1843838"/>
            <a:ext cx="4140200" cy="4248150"/>
            <a:chOff x="144016" y="1124744"/>
            <a:chExt cx="4427984" cy="4248472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2263" y="1341438"/>
              <a:ext cx="1512887" cy="110648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55875" y="1989138"/>
              <a:ext cx="1512888" cy="110648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42888" y="3861048"/>
              <a:ext cx="1512888" cy="110648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8" name="5 CuadroTexto"/>
            <p:cNvSpPr txBox="1">
              <a:spLocks noChangeArrowheads="1"/>
            </p:cNvSpPr>
            <p:nvPr/>
          </p:nvSpPr>
          <p:spPr bwMode="auto">
            <a:xfrm>
              <a:off x="1114326" y="3959473"/>
              <a:ext cx="649287" cy="2889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200"/>
                <a:t>WF 3</a:t>
              </a:r>
              <a:endParaRPr lang="en-US" sz="1200"/>
            </a:p>
          </p:txBody>
        </p:sp>
        <p:sp>
          <p:nvSpPr>
            <p:cNvPr id="9" name="5 CuadroTexto"/>
            <p:cNvSpPr txBox="1">
              <a:spLocks noChangeArrowheads="1"/>
            </p:cNvSpPr>
            <p:nvPr/>
          </p:nvSpPr>
          <p:spPr bwMode="auto">
            <a:xfrm>
              <a:off x="395288" y="1412875"/>
              <a:ext cx="720725" cy="2873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200"/>
                <a:t>WF 1</a:t>
              </a:r>
              <a:endParaRPr lang="en-US" sz="1200"/>
            </a:p>
          </p:txBody>
        </p:sp>
        <p:sp>
          <p:nvSpPr>
            <p:cNvPr id="10" name="5 CuadroTexto"/>
            <p:cNvSpPr txBox="1">
              <a:spLocks noChangeArrowheads="1"/>
            </p:cNvSpPr>
            <p:nvPr/>
          </p:nvSpPr>
          <p:spPr bwMode="auto">
            <a:xfrm>
              <a:off x="2627313" y="2087563"/>
              <a:ext cx="649287" cy="2873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200"/>
                <a:t>WF 2</a:t>
              </a:r>
              <a:endParaRPr lang="en-US" sz="1200"/>
            </a:p>
          </p:txBody>
        </p:sp>
        <p:cxnSp>
          <p:nvCxnSpPr>
            <p:cNvPr id="11" name="28 Conector recto"/>
            <p:cNvCxnSpPr>
              <a:cxnSpLocks noChangeShapeType="1"/>
            </p:cNvCxnSpPr>
            <p:nvPr/>
          </p:nvCxnSpPr>
          <p:spPr bwMode="auto">
            <a:xfrm rot="16200000" flipH="1">
              <a:off x="732458" y="2794173"/>
              <a:ext cx="1413123" cy="7206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30 Conector recto"/>
            <p:cNvCxnSpPr>
              <a:cxnSpLocks noChangeShapeType="1"/>
            </p:cNvCxnSpPr>
            <p:nvPr/>
          </p:nvCxnSpPr>
          <p:spPr bwMode="auto">
            <a:xfrm>
              <a:off x="1835150" y="1894682"/>
              <a:ext cx="720725" cy="6477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32 Conector recto"/>
            <p:cNvCxnSpPr>
              <a:cxnSpLocks noChangeShapeType="1"/>
            </p:cNvCxnSpPr>
            <p:nvPr/>
          </p:nvCxnSpPr>
          <p:spPr bwMode="auto">
            <a:xfrm flipV="1">
              <a:off x="2555776" y="3095625"/>
              <a:ext cx="756543" cy="131866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" name="33 Rectángulo"/>
            <p:cNvSpPr>
              <a:spLocks noChangeArrowheads="1"/>
            </p:cNvSpPr>
            <p:nvPr/>
          </p:nvSpPr>
          <p:spPr bwMode="auto">
            <a:xfrm>
              <a:off x="144016" y="1124744"/>
              <a:ext cx="4427984" cy="424847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pic>
          <p:nvPicPr>
            <p:cNvPr id="15" name="Picture 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85761" y="4148987"/>
              <a:ext cx="39409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39 Conector recto"/>
            <p:cNvCxnSpPr>
              <a:cxnSpLocks noChangeShapeType="1"/>
            </p:cNvCxnSpPr>
            <p:nvPr/>
          </p:nvCxnSpPr>
          <p:spPr bwMode="auto">
            <a:xfrm>
              <a:off x="2915816" y="3789040"/>
              <a:ext cx="432048" cy="36004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7" name="5 CuadroTexto"/>
          <p:cNvSpPr txBox="1">
            <a:spLocks noChangeArrowheads="1"/>
          </p:cNvSpPr>
          <p:nvPr/>
        </p:nvSpPr>
        <p:spPr bwMode="auto">
          <a:xfrm>
            <a:off x="4572000" y="2656681"/>
            <a:ext cx="3311525" cy="106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Aft>
                <a:spcPts val="600"/>
              </a:spcAft>
            </a:pPr>
            <a:r>
              <a:rPr lang="es-ES_tradnl" sz="1200" dirty="0" err="1"/>
              <a:t>L</a:t>
            </a:r>
            <a:r>
              <a:rPr lang="es-ES_tradnl" sz="1200" baseline="-25000" dirty="0" err="1"/>
              <a:t>wakes</a:t>
            </a:r>
            <a:r>
              <a:rPr lang="es-ES_tradnl" sz="1200" dirty="0"/>
              <a:t>[V,</a:t>
            </a:r>
            <a:r>
              <a:rPr lang="el-GR" sz="1200" dirty="0"/>
              <a:t>θ</a:t>
            </a:r>
            <a:r>
              <a:rPr lang="es-ES_tradnl" sz="1200" dirty="0"/>
              <a:t>] = Wake </a:t>
            </a:r>
            <a:r>
              <a:rPr lang="es-ES_tradnl" sz="1200" dirty="0" err="1"/>
              <a:t>losses</a:t>
            </a:r>
            <a:r>
              <a:rPr lang="es-ES_tradnl" sz="1200" dirty="0"/>
              <a:t> (WP1)</a:t>
            </a:r>
          </a:p>
          <a:p>
            <a:pPr marL="228600" indent="-228600">
              <a:spcAft>
                <a:spcPts val="600"/>
              </a:spcAft>
            </a:pPr>
            <a:r>
              <a:rPr lang="es-ES_tradnl" sz="1200" dirty="0" err="1" smtClean="0"/>
              <a:t>L</a:t>
            </a:r>
            <a:r>
              <a:rPr lang="es-ES_tradnl" sz="1200" baseline="-25000" dirty="0" err="1" smtClean="0"/>
              <a:t>el</a:t>
            </a:r>
            <a:r>
              <a:rPr lang="es-ES_tradnl" sz="1200" baseline="-25000" dirty="0" err="1" smtClean="0"/>
              <a:t>_WF</a:t>
            </a:r>
            <a:r>
              <a:rPr lang="es-ES_tradnl" sz="1200" dirty="0" smtClean="0"/>
              <a:t>= </a:t>
            </a:r>
            <a:r>
              <a:rPr lang="es-ES_tradnl" sz="1200" dirty="0" err="1"/>
              <a:t>Electrical</a:t>
            </a:r>
            <a:r>
              <a:rPr lang="es-ES_tradnl" sz="1200" dirty="0"/>
              <a:t> </a:t>
            </a:r>
            <a:r>
              <a:rPr lang="es-ES_tradnl" sz="1200" dirty="0" err="1"/>
              <a:t>losses</a:t>
            </a:r>
            <a:r>
              <a:rPr lang="es-ES_tradnl" sz="1200" dirty="0"/>
              <a:t> (WP2)</a:t>
            </a:r>
          </a:p>
          <a:p>
            <a:pPr marL="228600" indent="-228600">
              <a:spcAft>
                <a:spcPts val="600"/>
              </a:spcAft>
            </a:pPr>
            <a:r>
              <a:rPr lang="es-ES_tradnl" sz="1200" dirty="0"/>
              <a:t>L</a:t>
            </a:r>
            <a:r>
              <a:rPr lang="es-ES_tradnl" sz="1200" baseline="-25000" dirty="0"/>
              <a:t>OM</a:t>
            </a:r>
            <a:r>
              <a:rPr lang="es-ES_tradnl" sz="1200" dirty="0"/>
              <a:t> = </a:t>
            </a:r>
            <a:r>
              <a:rPr lang="es-ES_tradnl" sz="1200" dirty="0" err="1"/>
              <a:t>Operation</a:t>
            </a:r>
            <a:r>
              <a:rPr lang="es-ES_tradnl" sz="1200" dirty="0"/>
              <a:t> and </a:t>
            </a:r>
            <a:r>
              <a:rPr lang="es-ES_tradnl" sz="1200" dirty="0" err="1"/>
              <a:t>Mantainance</a:t>
            </a:r>
            <a:r>
              <a:rPr lang="es-ES_tradnl" sz="1200" dirty="0"/>
              <a:t> (WP 3.1.2)</a:t>
            </a:r>
          </a:p>
          <a:p>
            <a:pPr marL="228600" indent="-228600"/>
            <a:r>
              <a:rPr lang="es-ES_tradnl" sz="1200" dirty="0"/>
              <a:t>L</a:t>
            </a:r>
            <a:r>
              <a:rPr lang="es-ES_tradnl" sz="1200" baseline="-25000" dirty="0"/>
              <a:t>PC</a:t>
            </a:r>
            <a:r>
              <a:rPr lang="es-ES_tradnl" sz="1200" dirty="0"/>
              <a:t> = </a:t>
            </a:r>
            <a:r>
              <a:rPr lang="es-ES_tradnl" sz="1200" dirty="0" err="1"/>
              <a:t>Power</a:t>
            </a:r>
            <a:r>
              <a:rPr lang="es-ES_tradnl" sz="1200" dirty="0"/>
              <a:t> curve </a:t>
            </a:r>
            <a:r>
              <a:rPr lang="es-ES_tradnl" sz="1200" dirty="0" err="1"/>
              <a:t>deviations</a:t>
            </a:r>
            <a:r>
              <a:rPr lang="es-ES_tradnl" sz="1200" dirty="0"/>
              <a:t> (WP 3.1.3)</a:t>
            </a:r>
            <a:endParaRPr lang="en-US" sz="1200" dirty="0"/>
          </a:p>
        </p:txBody>
      </p:sp>
      <p:sp>
        <p:nvSpPr>
          <p:cNvPr id="18" name="5 CuadroTexto"/>
          <p:cNvSpPr txBox="1">
            <a:spLocks noChangeArrowheads="1"/>
          </p:cNvSpPr>
          <p:nvPr/>
        </p:nvSpPr>
        <p:spPr bwMode="auto">
          <a:xfrm>
            <a:off x="5221287" y="1929606"/>
            <a:ext cx="2016125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200"/>
              <a:t>AEP</a:t>
            </a:r>
            <a:r>
              <a:rPr lang="es-ES_tradnl" sz="1200" baseline="-25000"/>
              <a:t>gross </a:t>
            </a:r>
            <a:r>
              <a:rPr lang="es-ES_tradnl" sz="1200"/>
              <a:t>(WP 3.1.1)</a:t>
            </a:r>
            <a:endParaRPr lang="en-US" sz="1200"/>
          </a:p>
        </p:txBody>
      </p:sp>
      <p:sp>
        <p:nvSpPr>
          <p:cNvPr id="19" name="6 CuadroTexto"/>
          <p:cNvSpPr txBox="1">
            <a:spLocks noChangeArrowheads="1"/>
          </p:cNvSpPr>
          <p:nvPr/>
        </p:nvSpPr>
        <p:spPr bwMode="auto">
          <a:xfrm>
            <a:off x="4572000" y="4798218"/>
            <a:ext cx="3529011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1200" dirty="0" err="1"/>
              <a:t>AEP</a:t>
            </a:r>
            <a:r>
              <a:rPr lang="es-ES_tradnl" sz="1200" baseline="-25000" dirty="0" err="1"/>
              <a:t>net</a:t>
            </a:r>
            <a:r>
              <a:rPr lang="es-ES_tradnl" sz="1200" baseline="-25000" dirty="0"/>
              <a:t> </a:t>
            </a:r>
            <a:r>
              <a:rPr lang="es-ES_tradnl" sz="1200" baseline="-25000" dirty="0" smtClean="0"/>
              <a:t>WF </a:t>
            </a:r>
            <a:r>
              <a:rPr lang="es-ES_tradnl" sz="1200" dirty="0"/>
              <a:t>= </a:t>
            </a:r>
            <a:r>
              <a:rPr lang="es-ES_tradnl" sz="1200" dirty="0" err="1"/>
              <a:t>AEP</a:t>
            </a:r>
            <a:r>
              <a:rPr lang="es-ES_tradnl" sz="1200" baseline="-25000" dirty="0" err="1"/>
              <a:t>gross</a:t>
            </a:r>
            <a:r>
              <a:rPr lang="es-ES_tradnl" sz="1200" dirty="0"/>
              <a:t>* </a:t>
            </a:r>
            <a:r>
              <a:rPr lang="es-ES_tradnl" sz="1200" dirty="0" err="1"/>
              <a:t>L</a:t>
            </a:r>
            <a:r>
              <a:rPr lang="es-ES_tradnl" sz="1200" baseline="-25000" dirty="0" err="1"/>
              <a:t>wakes</a:t>
            </a:r>
            <a:r>
              <a:rPr lang="es-ES_tradnl" sz="1200" dirty="0"/>
              <a:t>[V,</a:t>
            </a:r>
            <a:r>
              <a:rPr lang="el-GR" sz="1200" dirty="0"/>
              <a:t>θ</a:t>
            </a:r>
            <a:r>
              <a:rPr lang="es-ES_tradnl" sz="1200" dirty="0"/>
              <a:t>]* </a:t>
            </a:r>
            <a:r>
              <a:rPr lang="es-ES_tradnl" sz="1200" dirty="0" err="1" smtClean="0"/>
              <a:t>L</a:t>
            </a:r>
            <a:r>
              <a:rPr lang="es-ES_tradnl" sz="1200" baseline="-25000" dirty="0" err="1" smtClean="0"/>
              <a:t>el_WF</a:t>
            </a:r>
            <a:r>
              <a:rPr lang="es-ES_tradnl" sz="1200" dirty="0" smtClean="0"/>
              <a:t>* </a:t>
            </a:r>
            <a:r>
              <a:rPr lang="es-ES_tradnl" sz="1200" dirty="0"/>
              <a:t>L</a:t>
            </a:r>
            <a:r>
              <a:rPr lang="es-ES_tradnl" sz="1200" baseline="-25000" dirty="0"/>
              <a:t>OM</a:t>
            </a:r>
            <a:r>
              <a:rPr lang="es-ES_tradnl" sz="1200" dirty="0"/>
              <a:t>* L</a:t>
            </a:r>
            <a:r>
              <a:rPr lang="es-ES_tradnl" sz="1200" baseline="-25000" dirty="0"/>
              <a:t>PC</a:t>
            </a:r>
            <a:r>
              <a:rPr lang="es-ES_tradnl" sz="1200" dirty="0"/>
              <a:t> </a:t>
            </a:r>
            <a:endParaRPr lang="en-US" sz="1200" dirty="0"/>
          </a:p>
        </p:txBody>
      </p:sp>
      <p:sp>
        <p:nvSpPr>
          <p:cNvPr id="20" name="7 CuadroTexto"/>
          <p:cNvSpPr txBox="1">
            <a:spLocks noChangeArrowheads="1"/>
          </p:cNvSpPr>
          <p:nvPr/>
        </p:nvSpPr>
        <p:spPr bwMode="auto">
          <a:xfrm>
            <a:off x="5005089" y="5229200"/>
            <a:ext cx="2735263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1200" dirty="0" err="1"/>
              <a:t>AEP</a:t>
            </a:r>
            <a:r>
              <a:rPr lang="es-ES_tradnl" sz="1200" baseline="-25000" dirty="0" err="1"/>
              <a:t>net</a:t>
            </a:r>
            <a:r>
              <a:rPr lang="es-ES_tradnl" sz="1200" baseline="-25000" dirty="0"/>
              <a:t> </a:t>
            </a:r>
            <a:r>
              <a:rPr lang="es-ES_tradnl" sz="1200" baseline="-25000" dirty="0" err="1"/>
              <a:t>cluster</a:t>
            </a:r>
            <a:r>
              <a:rPr lang="es-ES_tradnl" sz="1200" baseline="-25000" dirty="0"/>
              <a:t> </a:t>
            </a:r>
            <a:r>
              <a:rPr lang="es-ES_tradnl" sz="1200" dirty="0"/>
              <a:t>= </a:t>
            </a:r>
            <a:r>
              <a:rPr lang="es-ES_tradnl" sz="1200" dirty="0" err="1" smtClean="0"/>
              <a:t>L</a:t>
            </a:r>
            <a:r>
              <a:rPr lang="es-ES_tradnl" sz="1200" baseline="-25000" dirty="0" err="1" smtClean="0"/>
              <a:t>el_intraWF</a:t>
            </a:r>
            <a:r>
              <a:rPr lang="es-ES_tradnl" sz="1200" baseline="-25000" dirty="0" smtClean="0"/>
              <a:t> </a:t>
            </a:r>
            <a:r>
              <a:rPr lang="es-ES_tradnl" sz="1200" dirty="0" smtClean="0"/>
              <a:t>*</a:t>
            </a:r>
            <a:r>
              <a:rPr lang="el-GR" sz="1200" dirty="0" smtClean="0"/>
              <a:t>Σ</a:t>
            </a:r>
            <a:r>
              <a:rPr lang="es-ES_tradnl" sz="1200" dirty="0" smtClean="0"/>
              <a:t> </a:t>
            </a:r>
            <a:r>
              <a:rPr lang="es-ES_tradnl" sz="1200" dirty="0" err="1"/>
              <a:t>AEP</a:t>
            </a:r>
            <a:r>
              <a:rPr lang="es-ES_tradnl" sz="1200" baseline="-25000" dirty="0" err="1"/>
              <a:t>net</a:t>
            </a:r>
            <a:r>
              <a:rPr lang="es-ES_tradnl" sz="1200" baseline="-25000" dirty="0"/>
              <a:t> </a:t>
            </a:r>
            <a:r>
              <a:rPr lang="es-ES_tradnl" sz="1200" baseline="-25000" dirty="0" err="1" smtClean="0"/>
              <a:t>WFi</a:t>
            </a:r>
            <a:endParaRPr lang="en-US" sz="1200" dirty="0"/>
          </a:p>
        </p:txBody>
      </p:sp>
      <p:sp>
        <p:nvSpPr>
          <p:cNvPr id="21" name="43 Flecha abajo"/>
          <p:cNvSpPr>
            <a:spLocks noChangeArrowheads="1"/>
          </p:cNvSpPr>
          <p:nvPr/>
        </p:nvSpPr>
        <p:spPr bwMode="auto">
          <a:xfrm>
            <a:off x="5795962" y="3861593"/>
            <a:ext cx="720725" cy="792163"/>
          </a:xfrm>
          <a:prstGeom prst="downArrow">
            <a:avLst>
              <a:gd name="adj1" fmla="val 50000"/>
              <a:gd name="adj2" fmla="val 4995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2" name="5 CuadroTexto"/>
          <p:cNvSpPr txBox="1">
            <a:spLocks noChangeArrowheads="1"/>
          </p:cNvSpPr>
          <p:nvPr/>
        </p:nvSpPr>
        <p:spPr bwMode="auto">
          <a:xfrm>
            <a:off x="5148262" y="2205831"/>
            <a:ext cx="2016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000"/>
              <a:t>-</a:t>
            </a:r>
            <a:endParaRPr lang="en-US" sz="2000"/>
          </a:p>
        </p:txBody>
      </p:sp>
      <p:grpSp>
        <p:nvGrpSpPr>
          <p:cNvPr id="26" name="25 Grupo"/>
          <p:cNvGrpSpPr/>
          <p:nvPr/>
        </p:nvGrpSpPr>
        <p:grpSpPr>
          <a:xfrm>
            <a:off x="7453312" y="2205831"/>
            <a:ext cx="1511300" cy="3527425"/>
            <a:chOff x="7453312" y="2205831"/>
            <a:chExt cx="1511300" cy="3527425"/>
          </a:xfrm>
        </p:grpSpPr>
        <p:cxnSp>
          <p:nvCxnSpPr>
            <p:cNvPr id="24" name="46 Conector recto de flecha"/>
            <p:cNvCxnSpPr>
              <a:cxnSpLocks noChangeShapeType="1"/>
            </p:cNvCxnSpPr>
            <p:nvPr/>
          </p:nvCxnSpPr>
          <p:spPr bwMode="auto">
            <a:xfrm rot="5400000">
              <a:off x="6481490" y="3968750"/>
              <a:ext cx="3527425" cy="1588"/>
            </a:xfrm>
            <a:prstGeom prst="straightConnector1">
              <a:avLst/>
            </a:prstGeom>
            <a:noFill/>
            <a:ln w="12700" cmpd="dbl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5" name="5 CuadroTexto"/>
            <p:cNvSpPr txBox="1">
              <a:spLocks noChangeArrowheads="1"/>
            </p:cNvSpPr>
            <p:nvPr/>
          </p:nvSpPr>
          <p:spPr bwMode="auto">
            <a:xfrm>
              <a:off x="7453312" y="3898106"/>
              <a:ext cx="1511300" cy="6461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ES_tradnl" sz="1200"/>
                <a:t>Uncertainty analysis (WP3.2)</a:t>
              </a:r>
              <a:endParaRPr lang="en-US"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1. </a:t>
            </a:r>
            <a:r>
              <a:rPr lang="es-ES_tradnl" dirty="0" err="1" smtClean="0"/>
              <a:t>Introduction</a:t>
            </a:r>
            <a:endParaRPr lang="en-U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23528" y="1844824"/>
          <a:ext cx="8136904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2232248"/>
              </a:tblGrid>
              <a:tr h="397330"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WP 3.1 – Net </a:t>
                      </a:r>
                      <a:r>
                        <a:rPr lang="es-ES_tradnl" sz="1400" dirty="0" err="1" smtClean="0"/>
                        <a:t>energy</a:t>
                      </a:r>
                      <a:r>
                        <a:rPr lang="es-ES_tradnl" sz="1400" dirty="0" smtClean="0"/>
                        <a:t> </a:t>
                      </a:r>
                      <a:r>
                        <a:rPr lang="es-ES_tradnl" sz="1400" dirty="0" err="1" smtClean="0"/>
                        <a:t>yield</a:t>
                      </a:r>
                      <a:r>
                        <a:rPr lang="es-ES_tradnl" sz="1400" dirty="0" smtClean="0"/>
                        <a:t> of </a:t>
                      </a:r>
                      <a:r>
                        <a:rPr lang="es-ES_tradnl" sz="1400" dirty="0" err="1" smtClean="0"/>
                        <a:t>wind</a:t>
                      </a:r>
                      <a:r>
                        <a:rPr lang="es-ES_tradnl" sz="1400" dirty="0" smtClean="0"/>
                        <a:t> </a:t>
                      </a:r>
                      <a:r>
                        <a:rPr lang="es-ES_tradnl" sz="1400" dirty="0" err="1" smtClean="0"/>
                        <a:t>farm</a:t>
                      </a:r>
                      <a:r>
                        <a:rPr lang="es-ES_tradnl" sz="1400" dirty="0" smtClean="0"/>
                        <a:t> </a:t>
                      </a:r>
                      <a:r>
                        <a:rPr lang="es-ES_tradnl" sz="1400" dirty="0" err="1" smtClean="0"/>
                        <a:t>clusters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CENER</a:t>
                      </a:r>
                      <a:r>
                        <a:rPr lang="es-ES_tradnl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CRES, </a:t>
                      </a:r>
                      <a:r>
                        <a:rPr lang="es-ES_tradnl" sz="1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ForWind</a:t>
                      </a:r>
                      <a:r>
                        <a:rPr lang="es-ES_tradnl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_tradnl" sz="1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Strathclyde</a:t>
                      </a:r>
                      <a:r>
                        <a:rPr lang="es-ES_tradnl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University</a:t>
                      </a:r>
                      <a:r>
                        <a:rPr lang="es-ES_tradnl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CIEMAT, </a:t>
                      </a:r>
                      <a:r>
                        <a:rPr lang="es-ES_tradnl" sz="1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Statoil</a:t>
                      </a:r>
                      <a:r>
                        <a:rPr lang="es-ES_tradnl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RES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3939"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WP 3.1.1 – </a:t>
                      </a:r>
                      <a:r>
                        <a:rPr lang="es-ES_tradnl" sz="1400" dirty="0" err="1" smtClean="0"/>
                        <a:t>Gross</a:t>
                      </a:r>
                      <a:r>
                        <a:rPr lang="es-ES_tradnl" sz="1400" dirty="0" smtClean="0"/>
                        <a:t> </a:t>
                      </a:r>
                      <a:r>
                        <a:rPr lang="es-ES_tradnl" sz="1400" dirty="0" err="1" smtClean="0"/>
                        <a:t>energy</a:t>
                      </a:r>
                      <a:r>
                        <a:rPr lang="es-ES_tradnl" sz="1400" baseline="0" dirty="0" smtClean="0"/>
                        <a:t> </a:t>
                      </a:r>
                      <a:r>
                        <a:rPr lang="es-ES_tradnl" sz="1400" baseline="0" dirty="0" err="1" smtClean="0"/>
                        <a:t>yield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3939"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WP 3.1.2 – </a:t>
                      </a:r>
                      <a:r>
                        <a:rPr lang="es-ES_tradnl" sz="1400" dirty="0" err="1" smtClean="0"/>
                        <a:t>Losses</a:t>
                      </a:r>
                      <a:r>
                        <a:rPr lang="es-ES_tradnl" sz="1400" dirty="0" smtClean="0"/>
                        <a:t> </a:t>
                      </a:r>
                      <a:r>
                        <a:rPr lang="es-ES_tradnl" sz="1400" dirty="0" err="1" smtClean="0"/>
                        <a:t>due</a:t>
                      </a:r>
                      <a:r>
                        <a:rPr lang="es-ES_tradnl" sz="1400" dirty="0" smtClean="0"/>
                        <a:t> </a:t>
                      </a:r>
                      <a:r>
                        <a:rPr lang="es-ES_tradnl" sz="1400" dirty="0" err="1" smtClean="0"/>
                        <a:t>to</a:t>
                      </a:r>
                      <a:r>
                        <a:rPr lang="es-ES_tradnl" sz="1400" dirty="0" smtClean="0"/>
                        <a:t> </a:t>
                      </a:r>
                      <a:r>
                        <a:rPr lang="es-ES_tradnl" sz="1400" dirty="0" err="1" smtClean="0"/>
                        <a:t>Operations</a:t>
                      </a:r>
                      <a:r>
                        <a:rPr lang="es-ES_tradnl" sz="1400" baseline="0" dirty="0" smtClean="0"/>
                        <a:t> and </a:t>
                      </a:r>
                      <a:r>
                        <a:rPr lang="es-ES_tradnl" sz="1400" baseline="0" dirty="0" err="1" smtClean="0"/>
                        <a:t>Mantainance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34992">
                <a:tc>
                  <a:txBody>
                    <a:bodyPr/>
                    <a:lstStyle/>
                    <a:p>
                      <a:r>
                        <a:rPr lang="es-ES_tradnl" sz="1400" dirty="0" smtClean="0"/>
                        <a:t>WP 3.1.2 – </a:t>
                      </a:r>
                      <a:r>
                        <a:rPr lang="es-ES_tradnl" sz="1400" dirty="0" err="1" smtClean="0"/>
                        <a:t>Losses</a:t>
                      </a:r>
                      <a:r>
                        <a:rPr lang="es-ES_tradnl" sz="1400" dirty="0" smtClean="0"/>
                        <a:t> </a:t>
                      </a:r>
                      <a:r>
                        <a:rPr lang="es-ES_tradnl" sz="1400" dirty="0" err="1" smtClean="0"/>
                        <a:t>due</a:t>
                      </a:r>
                      <a:r>
                        <a:rPr lang="es-ES_tradnl" sz="1400" dirty="0" smtClean="0"/>
                        <a:t> </a:t>
                      </a:r>
                      <a:r>
                        <a:rPr lang="es-ES_tradnl" sz="1400" dirty="0" err="1" smtClean="0"/>
                        <a:t>to</a:t>
                      </a:r>
                      <a:r>
                        <a:rPr lang="es-ES_tradnl" sz="1400" dirty="0" smtClean="0"/>
                        <a:t> </a:t>
                      </a:r>
                      <a:r>
                        <a:rPr lang="es-ES_tradnl" sz="1400" dirty="0" err="1" smtClean="0"/>
                        <a:t>deviations</a:t>
                      </a:r>
                      <a:r>
                        <a:rPr lang="es-ES_tradnl" sz="1400" baseline="0" dirty="0" smtClean="0"/>
                        <a:t> </a:t>
                      </a:r>
                      <a:r>
                        <a:rPr lang="es-ES_tradnl" sz="1400" baseline="0" dirty="0" err="1" smtClean="0"/>
                        <a:t>between</a:t>
                      </a:r>
                      <a:r>
                        <a:rPr lang="es-ES_tradnl" sz="1400" baseline="0" dirty="0" smtClean="0"/>
                        <a:t> </a:t>
                      </a:r>
                      <a:r>
                        <a:rPr lang="es-ES_tradnl" sz="1400" baseline="0" dirty="0" err="1" smtClean="0"/>
                        <a:t>onsite</a:t>
                      </a:r>
                      <a:r>
                        <a:rPr lang="es-ES_tradnl" sz="1400" baseline="0" dirty="0" smtClean="0"/>
                        <a:t> and </a:t>
                      </a:r>
                      <a:r>
                        <a:rPr lang="es-ES_tradnl" sz="1400" baseline="0" dirty="0" err="1" smtClean="0"/>
                        <a:t>manufacturer</a:t>
                      </a:r>
                      <a:r>
                        <a:rPr lang="es-ES_tradnl" sz="1400" baseline="0" dirty="0" smtClean="0"/>
                        <a:t> </a:t>
                      </a:r>
                      <a:r>
                        <a:rPr lang="es-ES_tradnl" sz="1400" baseline="0" dirty="0" err="1" smtClean="0"/>
                        <a:t>power</a:t>
                      </a:r>
                      <a:r>
                        <a:rPr lang="es-ES_tradnl" sz="1400" baseline="0" dirty="0" smtClean="0"/>
                        <a:t> curve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23528" y="4520883"/>
          <a:ext cx="8136904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2232248"/>
              </a:tblGrid>
              <a:tr h="3973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WP 3.2 – </a:t>
                      </a:r>
                      <a:r>
                        <a:rPr lang="es-ES_tradn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Uncertainty</a:t>
                      </a:r>
                      <a:r>
                        <a:rPr lang="es-ES_tradn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analysis</a:t>
                      </a:r>
                      <a:r>
                        <a:rPr lang="es-ES_tradn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of net </a:t>
                      </a:r>
                      <a:r>
                        <a:rPr lang="es-ES_tradn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energy</a:t>
                      </a:r>
                      <a:r>
                        <a:rPr lang="es-ES_tradn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yield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CIEMAT</a:t>
                      </a:r>
                      <a:r>
                        <a:rPr lang="es-ES_tradnl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_tradnl" sz="1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Strath</a:t>
                      </a:r>
                      <a:r>
                        <a:rPr lang="es-ES_tradnl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CRES, CENER, DTU-</a:t>
                      </a:r>
                      <a:r>
                        <a:rPr lang="es-ES_tradnl" sz="1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Wind</a:t>
                      </a:r>
                      <a:r>
                        <a:rPr lang="es-ES_tradnl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Energy</a:t>
                      </a:r>
                      <a:r>
                        <a:rPr lang="es-ES_tradnl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 </a:t>
                      </a:r>
                      <a:r>
                        <a:rPr lang="es-ES_tradnl" sz="1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Uporto</a:t>
                      </a:r>
                      <a:r>
                        <a:rPr lang="es-ES_tradnl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_tradnl" sz="1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ForWind</a:t>
                      </a:r>
                      <a:r>
                        <a:rPr lang="es-ES_tradnl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RES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81000" y="1711349"/>
            <a:ext cx="79248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u="sng" dirty="0" smtClean="0"/>
              <a:t>WP 3.1.1: Gross energy yield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Starting point for the final energy yield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Wind data </a:t>
            </a:r>
            <a:r>
              <a:rPr lang="en-US" sz="1800" dirty="0" smtClean="0"/>
              <a:t>(Observational / </a:t>
            </a:r>
            <a:r>
              <a:rPr lang="en-US" sz="1800" dirty="0" smtClean="0"/>
              <a:t>numerical)</a:t>
            </a:r>
            <a:endParaRPr lang="en-US" sz="1800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Long term (LT) analysis: 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Significance of the measuring period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Alternativ</a:t>
            </a:r>
            <a:r>
              <a:rPr lang="en-US" sz="1800" dirty="0" smtClean="0"/>
              <a:t>e use of r</a:t>
            </a:r>
            <a:r>
              <a:rPr lang="en-US" sz="1800" dirty="0" smtClean="0"/>
              <a:t>eanalysis </a:t>
            </a:r>
            <a:r>
              <a:rPr lang="en-US" sz="1800" dirty="0" smtClean="0"/>
              <a:t>data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Vertical extrapolation: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In case no available data at hub height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Data from several heights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2. Net AEP of </a:t>
            </a:r>
            <a:r>
              <a:rPr lang="es-ES_tradnl" dirty="0" err="1" smtClean="0"/>
              <a:t>wind</a:t>
            </a:r>
            <a:r>
              <a:rPr lang="es-ES_tradnl" dirty="0" smtClean="0"/>
              <a:t> </a:t>
            </a:r>
            <a:r>
              <a:rPr lang="es-ES_tradnl" dirty="0" err="1" smtClean="0"/>
              <a:t>farm</a:t>
            </a:r>
            <a:r>
              <a:rPr lang="es-ES_tradnl" dirty="0" smtClean="0"/>
              <a:t> </a:t>
            </a:r>
            <a:r>
              <a:rPr lang="es-ES_tradnl" dirty="0" err="1" smtClean="0"/>
              <a:t>clusters</a:t>
            </a:r>
            <a:r>
              <a:rPr lang="es-ES_tradnl" dirty="0" smtClean="0"/>
              <a:t> (WP3.1)</a:t>
            </a:r>
            <a:endParaRPr lang="en-US" dirty="0"/>
          </a:p>
        </p:txBody>
      </p:sp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1691680" y="5301208"/>
            <a:ext cx="575945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200" dirty="0" err="1"/>
              <a:t>AEP</a:t>
            </a:r>
            <a:r>
              <a:rPr lang="es-ES_tradnl" sz="1200" baseline="-25000" dirty="0" err="1"/>
              <a:t>gross</a:t>
            </a:r>
            <a:r>
              <a:rPr lang="es-ES_tradnl" sz="1200" baseline="-25000" dirty="0"/>
              <a:t> WF </a:t>
            </a:r>
            <a:r>
              <a:rPr lang="es-ES_tradnl" sz="1200" dirty="0"/>
              <a:t>= F (</a:t>
            </a:r>
            <a:r>
              <a:rPr lang="es-ES_tradnl" sz="1200" dirty="0" err="1"/>
              <a:t>Wind</a:t>
            </a:r>
            <a:r>
              <a:rPr lang="es-ES_tradnl" sz="1200" dirty="0"/>
              <a:t> Data, </a:t>
            </a:r>
            <a:r>
              <a:rPr lang="es-ES_tradnl" sz="1200" dirty="0" err="1" smtClean="0"/>
              <a:t>Power</a:t>
            </a:r>
            <a:r>
              <a:rPr lang="es-ES_tradnl" sz="1200" dirty="0" smtClean="0"/>
              <a:t> Curve, </a:t>
            </a:r>
            <a:r>
              <a:rPr lang="es-ES_tradnl" sz="1200" dirty="0" err="1" smtClean="0"/>
              <a:t>filtering</a:t>
            </a:r>
            <a:r>
              <a:rPr lang="es-ES_tradnl" sz="1200" dirty="0" smtClean="0"/>
              <a:t>, </a:t>
            </a:r>
            <a:r>
              <a:rPr lang="es-ES_tradnl" sz="1200" dirty="0" err="1" smtClean="0"/>
              <a:t>LT_analysis</a:t>
            </a:r>
            <a:r>
              <a:rPr lang="es-ES_tradnl" sz="1200" dirty="0" smtClean="0"/>
              <a:t>, </a:t>
            </a:r>
            <a:r>
              <a:rPr lang="es-ES_tradnl" sz="1200" dirty="0" err="1"/>
              <a:t>shear_exponent</a:t>
            </a:r>
            <a:r>
              <a:rPr lang="es-ES_tradnl" sz="1200" dirty="0"/>
              <a:t>) 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8977" r="22443" b="11399"/>
          <a:stretch>
            <a:fillRect/>
          </a:stretch>
        </p:blipFill>
        <p:spPr bwMode="auto">
          <a:xfrm>
            <a:off x="6084168" y="1612454"/>
            <a:ext cx="2016224" cy="347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81000" y="1556792"/>
            <a:ext cx="7924800" cy="4525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u="sng" dirty="0" smtClean="0"/>
              <a:t>WP 3.1.2 Losses due to Operations &amp; Maintenance (OM)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Critical </a:t>
            </a:r>
            <a:r>
              <a:rPr lang="en-US" dirty="0" smtClean="0"/>
              <a:t>p</a:t>
            </a:r>
            <a:r>
              <a:rPr lang="en-US" dirty="0" smtClean="0"/>
              <a:t>arameters </a:t>
            </a:r>
            <a:r>
              <a:rPr lang="en-US" dirty="0" smtClean="0"/>
              <a:t>affecting OM: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Vulnerability of design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Weather conditions (average wave </a:t>
            </a:r>
            <a:r>
              <a:rPr lang="en-US" sz="1800" dirty="0" smtClean="0"/>
              <a:t>height)</a:t>
            </a:r>
            <a:endParaRPr lang="en-US" sz="1800" dirty="0" smtClean="0"/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Wind turbine degradation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Maintenance and access infrastructure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Site predictability</a:t>
            </a:r>
          </a:p>
          <a:p>
            <a:pPr lvl="1">
              <a:buFont typeface="Arial" pitchFamily="34" charset="0"/>
              <a:buChar char="•"/>
            </a:pPr>
            <a:r>
              <a:rPr lang="es-ES_tradnl" dirty="0" err="1" smtClean="0"/>
              <a:t>Two</a:t>
            </a:r>
            <a:r>
              <a:rPr lang="es-ES_tradnl" dirty="0" smtClean="0"/>
              <a:t> </a:t>
            </a:r>
            <a:r>
              <a:rPr lang="es-ES_tradnl" dirty="0" err="1" smtClean="0"/>
              <a:t>options</a:t>
            </a:r>
            <a:r>
              <a:rPr lang="es-ES_tradnl" dirty="0" smtClean="0"/>
              <a:t> </a:t>
            </a:r>
            <a:r>
              <a:rPr lang="es-ES_tradnl" dirty="0" err="1" smtClean="0"/>
              <a:t>depending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data </a:t>
            </a:r>
            <a:r>
              <a:rPr lang="es-ES_tradnl" dirty="0" err="1" smtClean="0"/>
              <a:t>accessibility</a:t>
            </a:r>
            <a:r>
              <a:rPr lang="es-ES_tradnl" dirty="0" smtClean="0"/>
              <a:t>:</a:t>
            </a:r>
            <a:endParaRPr lang="es-ES_tradnl" dirty="0" smtClean="0"/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Direct modeling (expert </a:t>
            </a:r>
            <a:r>
              <a:rPr lang="en-US" sz="1800" dirty="0" smtClean="0"/>
              <a:t>judgment tools)</a:t>
            </a:r>
            <a:endParaRPr lang="en-US" sz="1800" dirty="0" smtClean="0"/>
          </a:p>
          <a:p>
            <a:pPr lvl="2">
              <a:buFont typeface="Arial" pitchFamily="34" charset="0"/>
              <a:buChar char="•"/>
            </a:pPr>
            <a:r>
              <a:rPr lang="es-ES_tradnl" sz="1800" dirty="0" err="1" smtClean="0"/>
              <a:t>Table</a:t>
            </a:r>
            <a:r>
              <a:rPr lang="es-ES_tradnl" sz="1800" dirty="0" smtClean="0"/>
              <a:t> of </a:t>
            </a:r>
            <a:r>
              <a:rPr lang="es-ES_tradnl" sz="1800" dirty="0" err="1" smtClean="0"/>
              <a:t>losses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based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on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experience</a:t>
            </a:r>
            <a:r>
              <a:rPr lang="es-ES_tradnl" sz="1800" dirty="0" smtClean="0"/>
              <a:t> (</a:t>
            </a:r>
            <a:r>
              <a:rPr lang="es-ES_tradnl" sz="1800" dirty="0" err="1" smtClean="0"/>
              <a:t>site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classification</a:t>
            </a:r>
            <a:r>
              <a:rPr lang="es-ES_tradnl" sz="1800" dirty="0" smtClean="0"/>
              <a:t>)</a:t>
            </a:r>
            <a:endParaRPr lang="en-US" sz="1800" dirty="0" smtClean="0"/>
          </a:p>
        </p:txBody>
      </p:sp>
      <p:sp>
        <p:nvSpPr>
          <p:cNvPr id="4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2. Net AEP of </a:t>
            </a:r>
            <a:r>
              <a:rPr lang="es-ES_tradnl" dirty="0" err="1" smtClean="0"/>
              <a:t>wind</a:t>
            </a:r>
            <a:r>
              <a:rPr lang="es-ES_tradnl" dirty="0" smtClean="0"/>
              <a:t> </a:t>
            </a:r>
            <a:r>
              <a:rPr lang="es-ES_tradnl" dirty="0" err="1" smtClean="0"/>
              <a:t>farm</a:t>
            </a:r>
            <a:r>
              <a:rPr lang="es-ES_tradnl" dirty="0" smtClean="0"/>
              <a:t> </a:t>
            </a:r>
            <a:r>
              <a:rPr lang="es-ES_tradnl" dirty="0" err="1" smtClean="0"/>
              <a:t>clusters</a:t>
            </a:r>
            <a:r>
              <a:rPr lang="es-ES_tradnl" dirty="0" smtClean="0"/>
              <a:t> (WP3.1)</a:t>
            </a:r>
            <a:endParaRPr lang="en-US" dirty="0"/>
          </a:p>
        </p:txBody>
      </p:sp>
      <p:grpSp>
        <p:nvGrpSpPr>
          <p:cNvPr id="5" name="8 Grupo"/>
          <p:cNvGrpSpPr>
            <a:grpSpLocks/>
          </p:cNvGrpSpPr>
          <p:nvPr/>
        </p:nvGrpSpPr>
        <p:grpSpPr bwMode="auto">
          <a:xfrm>
            <a:off x="1475656" y="5373216"/>
            <a:ext cx="3816350" cy="1162050"/>
            <a:chOff x="1258888" y="4869880"/>
            <a:chExt cx="3816350" cy="1162050"/>
          </a:xfrm>
        </p:grpSpPr>
        <p:sp>
          <p:nvSpPr>
            <p:cNvPr id="6" name="9 CuadroTexto"/>
            <p:cNvSpPr txBox="1">
              <a:spLocks noChangeArrowheads="1"/>
            </p:cNvSpPr>
            <p:nvPr/>
          </p:nvSpPr>
          <p:spPr bwMode="auto">
            <a:xfrm>
              <a:off x="1258888" y="4869880"/>
              <a:ext cx="3241675" cy="11620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lnSpc>
                  <a:spcPct val="150000"/>
                </a:lnSpc>
              </a:pPr>
              <a:r>
                <a:rPr lang="es-ES_tradnl" sz="1200"/>
                <a:t>WF layout</a:t>
              </a:r>
            </a:p>
            <a:p>
              <a:pPr marL="342900" indent="-342900">
                <a:lnSpc>
                  <a:spcPct val="150000"/>
                </a:lnSpc>
              </a:pPr>
              <a:r>
                <a:rPr lang="es-ES_tradnl" sz="1200"/>
                <a:t>Wind data series (WS, wave height…)</a:t>
              </a:r>
            </a:p>
            <a:p>
              <a:pPr marL="342900" indent="-342900">
                <a:lnSpc>
                  <a:spcPct val="150000"/>
                </a:lnSpc>
              </a:pPr>
              <a:r>
                <a:rPr lang="es-ES_tradnl" sz="1200"/>
                <a:t>WT specifications</a:t>
              </a:r>
            </a:p>
            <a:p>
              <a:pPr marL="342900" indent="-342900">
                <a:lnSpc>
                  <a:spcPct val="150000"/>
                </a:lnSpc>
              </a:pPr>
              <a:r>
                <a:rPr lang="es-ES_tradnl" sz="1200"/>
                <a:t>Type of maintenance infraestructure</a:t>
              </a:r>
            </a:p>
          </p:txBody>
        </p:sp>
        <p:cxnSp>
          <p:nvCxnSpPr>
            <p:cNvPr id="7" name="32 Conector recto de flecha"/>
            <p:cNvCxnSpPr>
              <a:cxnSpLocks noChangeShapeType="1"/>
            </p:cNvCxnSpPr>
            <p:nvPr/>
          </p:nvCxnSpPr>
          <p:spPr bwMode="auto">
            <a:xfrm>
              <a:off x="4500563" y="5373688"/>
              <a:ext cx="574675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8" name="9 CuadroTexto"/>
          <p:cNvSpPr txBox="1">
            <a:spLocks noChangeArrowheads="1"/>
          </p:cNvSpPr>
          <p:nvPr/>
        </p:nvSpPr>
        <p:spPr bwMode="auto">
          <a:xfrm>
            <a:off x="5293593" y="5590703"/>
            <a:ext cx="23749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s-ES_tradnl" sz="1200" dirty="0" err="1" smtClean="0"/>
              <a:t>Modeling</a:t>
            </a:r>
            <a:r>
              <a:rPr lang="es-ES_tradnl" sz="1200" dirty="0" smtClean="0"/>
              <a:t> / </a:t>
            </a:r>
            <a:r>
              <a:rPr lang="es-ES_tradnl" sz="1200" dirty="0" err="1" smtClean="0"/>
              <a:t>Site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classification</a:t>
            </a:r>
            <a:endParaRPr lang="es-ES_tradnl" sz="1200" dirty="0"/>
          </a:p>
          <a:p>
            <a:pPr marL="342900" indent="-342900">
              <a:lnSpc>
                <a:spcPct val="150000"/>
              </a:lnSpc>
            </a:pPr>
            <a:r>
              <a:rPr lang="es-ES_tradnl" sz="1200" dirty="0" smtClean="0"/>
              <a:t>OM </a:t>
            </a:r>
            <a:r>
              <a:rPr lang="es-ES_tradnl" sz="1200" dirty="0" err="1" smtClean="0"/>
              <a:t>losses</a:t>
            </a:r>
            <a:r>
              <a:rPr lang="es-ES_tradnl" sz="1200" dirty="0" smtClean="0"/>
              <a:t> + </a:t>
            </a:r>
            <a:r>
              <a:rPr lang="es-ES_tradnl" sz="1200" dirty="0" err="1" smtClean="0"/>
              <a:t>uncertainty</a:t>
            </a:r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u="sng" dirty="0" smtClean="0"/>
              <a:t>WP 3.1.3: Deviations between onsite and manufacturer power curve (PC)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Critical </a:t>
            </a:r>
            <a:r>
              <a:rPr lang="en-US" dirty="0" smtClean="0"/>
              <a:t>parameters affecting PC deviations: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Salinity + Corrosion (WP 1.4)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Turbulence intensity</a:t>
            </a:r>
          </a:p>
          <a:p>
            <a:pPr lvl="1">
              <a:buFont typeface="Arial" pitchFamily="34" charset="0"/>
              <a:buChar char="•"/>
            </a:pPr>
            <a:r>
              <a:rPr lang="es-ES_tradnl" dirty="0" err="1" smtClean="0"/>
              <a:t>Two</a:t>
            </a:r>
            <a:r>
              <a:rPr lang="es-ES_tradnl" dirty="0" smtClean="0"/>
              <a:t> </a:t>
            </a:r>
            <a:r>
              <a:rPr lang="es-ES_tradnl" dirty="0" err="1" smtClean="0"/>
              <a:t>options</a:t>
            </a:r>
            <a:r>
              <a:rPr lang="es-ES_tradnl" dirty="0" smtClean="0"/>
              <a:t> </a:t>
            </a:r>
            <a:r>
              <a:rPr lang="es-ES_tradnl" dirty="0" err="1" smtClean="0"/>
              <a:t>depending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smtClean="0"/>
              <a:t>data </a:t>
            </a:r>
            <a:r>
              <a:rPr lang="es-ES_tradnl" dirty="0" err="1" smtClean="0"/>
              <a:t>accessibility</a:t>
            </a:r>
            <a:r>
              <a:rPr lang="es-ES_tradnl" dirty="0" smtClean="0"/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Direct modeling (stochastic tools)</a:t>
            </a:r>
          </a:p>
          <a:p>
            <a:pPr lvl="2">
              <a:buFont typeface="Arial" pitchFamily="34" charset="0"/>
              <a:buChar char="•"/>
            </a:pPr>
            <a:r>
              <a:rPr lang="es-ES_tradnl" sz="1800" dirty="0" err="1" smtClean="0"/>
              <a:t>Table</a:t>
            </a:r>
            <a:r>
              <a:rPr lang="es-ES_tradnl" sz="1800" dirty="0" smtClean="0"/>
              <a:t> of </a:t>
            </a:r>
            <a:r>
              <a:rPr lang="es-ES_tradnl" sz="1800" dirty="0" err="1" smtClean="0"/>
              <a:t>losses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based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on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experience</a:t>
            </a:r>
            <a:r>
              <a:rPr lang="es-ES_tradnl" sz="1800" dirty="0" smtClean="0"/>
              <a:t> (</a:t>
            </a:r>
            <a:r>
              <a:rPr lang="es-ES_tradnl" sz="1800" dirty="0" err="1" smtClean="0"/>
              <a:t>site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classification</a:t>
            </a:r>
            <a:r>
              <a:rPr lang="es-ES_tradnl" sz="1800" dirty="0" smtClean="0"/>
              <a:t>)</a:t>
            </a:r>
            <a:endParaRPr lang="en-US" sz="1800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2. Net AEP of </a:t>
            </a:r>
            <a:r>
              <a:rPr lang="es-ES_tradnl" dirty="0" err="1" smtClean="0"/>
              <a:t>wind</a:t>
            </a:r>
            <a:r>
              <a:rPr lang="es-ES_tradnl" dirty="0" smtClean="0"/>
              <a:t> </a:t>
            </a:r>
            <a:r>
              <a:rPr lang="es-ES_tradnl" dirty="0" err="1" smtClean="0"/>
              <a:t>farm</a:t>
            </a:r>
            <a:r>
              <a:rPr lang="es-ES_tradnl" dirty="0" smtClean="0"/>
              <a:t> </a:t>
            </a:r>
            <a:r>
              <a:rPr lang="es-ES_tradnl" dirty="0" err="1" smtClean="0"/>
              <a:t>clusters</a:t>
            </a:r>
            <a:r>
              <a:rPr lang="es-ES_tradnl" dirty="0" smtClean="0"/>
              <a:t> (WP3.1)</a:t>
            </a:r>
            <a:endParaRPr lang="en-US" dirty="0"/>
          </a:p>
        </p:txBody>
      </p:sp>
      <p:grpSp>
        <p:nvGrpSpPr>
          <p:cNvPr id="4" name="8 Grupo"/>
          <p:cNvGrpSpPr>
            <a:grpSpLocks/>
          </p:cNvGrpSpPr>
          <p:nvPr/>
        </p:nvGrpSpPr>
        <p:grpSpPr bwMode="auto">
          <a:xfrm>
            <a:off x="1979712" y="5013176"/>
            <a:ext cx="2447925" cy="923925"/>
            <a:chOff x="1979613" y="4881563"/>
            <a:chExt cx="2447925" cy="923925"/>
          </a:xfrm>
        </p:grpSpPr>
        <p:sp>
          <p:nvSpPr>
            <p:cNvPr id="5" name="9 CuadroTexto"/>
            <p:cNvSpPr txBox="1">
              <a:spLocks noChangeArrowheads="1"/>
            </p:cNvSpPr>
            <p:nvPr/>
          </p:nvSpPr>
          <p:spPr bwMode="auto">
            <a:xfrm>
              <a:off x="1979613" y="4881563"/>
              <a:ext cx="1871662" cy="9239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lnSpc>
                  <a:spcPct val="150000"/>
                </a:lnSpc>
              </a:pPr>
              <a:r>
                <a:rPr lang="es-ES_tradnl" sz="1200" dirty="0" err="1"/>
                <a:t>Turbulence</a:t>
              </a:r>
              <a:r>
                <a:rPr lang="es-ES_tradnl" sz="1200" dirty="0"/>
                <a:t> </a:t>
              </a:r>
              <a:r>
                <a:rPr lang="es-ES_tradnl" sz="1200" dirty="0" err="1"/>
                <a:t>intensity</a:t>
              </a:r>
              <a:endParaRPr lang="es-ES_tradnl" sz="1200" dirty="0"/>
            </a:p>
            <a:p>
              <a:pPr marL="342900" indent="-342900">
                <a:lnSpc>
                  <a:spcPct val="150000"/>
                </a:lnSpc>
              </a:pPr>
              <a:r>
                <a:rPr lang="es-ES_tradnl" sz="1200" dirty="0" err="1"/>
                <a:t>Corrosion</a:t>
              </a:r>
              <a:r>
                <a:rPr lang="es-ES_tradnl" sz="1200" dirty="0"/>
                <a:t> </a:t>
              </a:r>
            </a:p>
            <a:p>
              <a:pPr marL="342900" indent="-342900">
                <a:lnSpc>
                  <a:spcPct val="150000"/>
                </a:lnSpc>
              </a:pPr>
              <a:r>
                <a:rPr lang="es-ES_tradnl" sz="1200" dirty="0" err="1"/>
                <a:t>Salinity</a:t>
              </a:r>
              <a:endParaRPr lang="es-ES_tradnl" sz="1200" dirty="0"/>
            </a:p>
          </p:txBody>
        </p:sp>
        <p:cxnSp>
          <p:nvCxnSpPr>
            <p:cNvPr id="6" name="32 Conector recto de flecha"/>
            <p:cNvCxnSpPr>
              <a:cxnSpLocks noChangeShapeType="1"/>
            </p:cNvCxnSpPr>
            <p:nvPr/>
          </p:nvCxnSpPr>
          <p:spPr bwMode="auto">
            <a:xfrm>
              <a:off x="3851275" y="5313363"/>
              <a:ext cx="576263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7" name="9 CuadroTexto"/>
          <p:cNvSpPr txBox="1">
            <a:spLocks noChangeArrowheads="1"/>
          </p:cNvSpPr>
          <p:nvPr/>
        </p:nvSpPr>
        <p:spPr bwMode="auto">
          <a:xfrm>
            <a:off x="4427984" y="5192563"/>
            <a:ext cx="3313112" cy="61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s-ES_tradnl" sz="1200" dirty="0" err="1" smtClean="0"/>
              <a:t>Modeling</a:t>
            </a:r>
            <a:r>
              <a:rPr lang="es-ES_tradnl" sz="1200" dirty="0" smtClean="0"/>
              <a:t> / </a:t>
            </a:r>
            <a:r>
              <a:rPr lang="es-ES_tradnl" sz="1200" dirty="0" err="1" smtClean="0"/>
              <a:t>Site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classification</a:t>
            </a:r>
            <a:endParaRPr lang="es-ES_tradnl" sz="1200" dirty="0" smtClean="0"/>
          </a:p>
          <a:p>
            <a:pPr marL="342900" indent="-342900">
              <a:lnSpc>
                <a:spcPct val="150000"/>
              </a:lnSpc>
            </a:pPr>
            <a:r>
              <a:rPr lang="es-ES_tradnl" sz="1200" dirty="0" smtClean="0"/>
              <a:t>PC </a:t>
            </a:r>
            <a:r>
              <a:rPr lang="es-ES_tradnl" sz="1200" dirty="0" err="1" smtClean="0"/>
              <a:t>losses</a:t>
            </a:r>
            <a:r>
              <a:rPr lang="es-ES_tradnl" sz="1200" dirty="0" smtClean="0"/>
              <a:t> + </a:t>
            </a:r>
            <a:r>
              <a:rPr lang="es-ES_tradnl" sz="1200" dirty="0" err="1" smtClean="0"/>
              <a:t>uncertainty</a:t>
            </a:r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79512" y="1711349"/>
            <a:ext cx="8367464" cy="4525963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Standardize with industry </a:t>
            </a:r>
            <a:r>
              <a:rPr lang="en-US" dirty="0" smtClean="0"/>
              <a:t>the </a:t>
            </a:r>
            <a:r>
              <a:rPr lang="en-US" dirty="0" smtClean="0"/>
              <a:t>uncertainty analysis methodology to avoid ambiguity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Existing </a:t>
            </a:r>
            <a:r>
              <a:rPr lang="en-US" dirty="0" smtClean="0"/>
              <a:t>related procedures: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IEC </a:t>
            </a:r>
            <a:r>
              <a:rPr lang="en-US" sz="1800" dirty="0" smtClean="0"/>
              <a:t>61400-12 </a:t>
            </a:r>
            <a:r>
              <a:rPr lang="en-US" sz="1800" dirty="0" smtClean="0"/>
              <a:t>Standard on Power Curve measurement 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IEA Recommended practices on Wind Speed Measurement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MEASNET guidelines for wind resource assessment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Identify Long-Term uncertainty </a:t>
            </a:r>
            <a:r>
              <a:rPr lang="en-US" dirty="0" smtClean="0"/>
              <a:t>components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Expected </a:t>
            </a:r>
            <a:r>
              <a:rPr lang="en-US" dirty="0" smtClean="0"/>
              <a:t>output for each wind farm and cluster: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Long Term AEP uncertainty 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AEP uncertainty in future periods [1 year, 10 years</a:t>
            </a:r>
            <a:r>
              <a:rPr lang="en-US" sz="1800" dirty="0" smtClean="0"/>
              <a:t>]</a:t>
            </a:r>
          </a:p>
          <a:p>
            <a:pPr lvl="1">
              <a:buFont typeface="Arial" pitchFamily="34" charset="0"/>
              <a:buChar char="•"/>
            </a:pPr>
            <a:r>
              <a:rPr lang="es-ES_tradnl" dirty="0" err="1" smtClean="0"/>
              <a:t>Gaussian</a:t>
            </a:r>
            <a:r>
              <a:rPr lang="es-ES_tradnl" dirty="0" smtClean="0"/>
              <a:t> </a:t>
            </a:r>
            <a:r>
              <a:rPr lang="es-ES_tradnl" dirty="0" err="1" smtClean="0"/>
              <a:t>approach</a:t>
            </a:r>
            <a:r>
              <a:rPr lang="es-ES_tradnl" dirty="0" smtClean="0"/>
              <a:t> </a:t>
            </a:r>
            <a:r>
              <a:rPr lang="es-ES_tradnl" dirty="0" err="1" smtClean="0"/>
              <a:t>mostly</a:t>
            </a:r>
            <a:r>
              <a:rPr lang="es-ES_tradnl" dirty="0" smtClean="0"/>
              <a:t> </a:t>
            </a:r>
            <a:r>
              <a:rPr lang="es-ES_tradnl" dirty="0" smtClean="0"/>
              <a:t>extended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3. </a:t>
            </a:r>
            <a:r>
              <a:rPr lang="es-ES_tradnl" dirty="0" err="1" smtClean="0"/>
              <a:t>Uncertainty</a:t>
            </a:r>
            <a:r>
              <a:rPr lang="es-ES_tradnl" dirty="0" smtClean="0"/>
              <a:t> </a:t>
            </a:r>
            <a:r>
              <a:rPr lang="es-ES_tradnl" dirty="0" err="1" smtClean="0"/>
              <a:t>analysis</a:t>
            </a:r>
            <a:r>
              <a:rPr lang="es-ES_tradnl" dirty="0" smtClean="0"/>
              <a:t> (WP3.2)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WEA_layout">
  <a:themeElements>
    <a:clrScheme name="EWEA ID">
      <a:dk1>
        <a:srgbClr val="005596"/>
      </a:dk1>
      <a:lt1>
        <a:sysClr val="window" lastClr="FFFFFF"/>
      </a:lt1>
      <a:dk2>
        <a:srgbClr val="005596"/>
      </a:dk2>
      <a:lt2>
        <a:srgbClr val="000000"/>
      </a:lt2>
      <a:accent1>
        <a:srgbClr val="005596"/>
      </a:accent1>
      <a:accent2>
        <a:srgbClr val="79BDE8"/>
      </a:accent2>
      <a:accent3>
        <a:srgbClr val="78A22F"/>
      </a:accent3>
      <a:accent4>
        <a:srgbClr val="FDBB30"/>
      </a:accent4>
      <a:accent5>
        <a:srgbClr val="DB1230"/>
      </a:accent5>
      <a:accent6>
        <a:srgbClr val="FFFFFF"/>
      </a:accent6>
      <a:hlink>
        <a:srgbClr val="0000FF"/>
      </a:hlink>
      <a:folHlink>
        <a:srgbClr val="79BDE8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EWEA_layout.potx</Template>
  <TotalTime>312</TotalTime>
  <Words>678</Words>
  <Application>Microsoft Office PowerPoint</Application>
  <PresentationFormat>Presentación en pantalla (4:3)</PresentationFormat>
  <Paragraphs>148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EWEA_layout</vt:lpstr>
      <vt:lpstr>Diapositiva 1</vt:lpstr>
      <vt:lpstr>Overview</vt:lpstr>
      <vt:lpstr>1. Introduction</vt:lpstr>
      <vt:lpstr>1. Introduction</vt:lpstr>
      <vt:lpstr>1. Introduction</vt:lpstr>
      <vt:lpstr>2. Net AEP of wind farm clusters (WP3.1)</vt:lpstr>
      <vt:lpstr>2. Net AEP of wind farm clusters (WP3.1)</vt:lpstr>
      <vt:lpstr>2. Net AEP of wind farm clusters (WP3.1)</vt:lpstr>
      <vt:lpstr>3. Uncertainty analysis (WP3.2)</vt:lpstr>
      <vt:lpstr>3. Uncertainty analysis (WP3.2)</vt:lpstr>
      <vt:lpstr>3. Uncertainty analysis (WP3.2)</vt:lpstr>
      <vt:lpstr>4. Work plan</vt:lpstr>
      <vt:lpstr>Diapositiva 13</vt:lpstr>
    </vt:vector>
  </TitlesOfParts>
  <Company>EWEA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Jesus Quesada</dc:creator>
  <cp:lastModifiedBy>dcabezon</cp:lastModifiedBy>
  <cp:revision>46</cp:revision>
  <dcterms:created xsi:type="dcterms:W3CDTF">2010-11-29T14:32:00Z</dcterms:created>
  <dcterms:modified xsi:type="dcterms:W3CDTF">2012-04-12T09:00:28Z</dcterms:modified>
</cp:coreProperties>
</file>