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57" r:id="rId5"/>
    <p:sldId id="278" r:id="rId6"/>
    <p:sldId id="279" r:id="rId7"/>
    <p:sldId id="267" r:id="rId8"/>
    <p:sldId id="280" r:id="rId9"/>
    <p:sldId id="281" r:id="rId10"/>
    <p:sldId id="276" r:id="rId11"/>
    <p:sldId id="277" r:id="rId12"/>
    <p:sldId id="263" r:id="rId13"/>
    <p:sldId id="269" r:id="rId14"/>
    <p:sldId id="270" r:id="rId15"/>
    <p:sldId id="274" r:id="rId16"/>
    <p:sldId id="27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02" autoAdjust="0"/>
  </p:normalViewPr>
  <p:slideViewPr>
    <p:cSldViewPr snapToObjects="1" showGuides="1">
      <p:cViewPr>
        <p:scale>
          <a:sx n="90" d="100"/>
          <a:sy n="90" d="100"/>
        </p:scale>
        <p:origin x="-1596" y="-276"/>
      </p:cViewPr>
      <p:guideLst>
        <p:guide orient="horz" pos="432"/>
        <p:guide pos="2160"/>
      </p:guideLst>
    </p:cSldViewPr>
  </p:slideViewPr>
  <p:outlineViewPr>
    <p:cViewPr>
      <p:scale>
        <a:sx n="33" d="100"/>
        <a:sy n="33" d="100"/>
      </p:scale>
      <p:origin x="0" y="51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xmlns="" val="0"/>
              </a:ext>
            </a:extLst>
          </a:blip>
          <a:srcRect r="12352" b="40907"/>
          <a:stretch/>
        </p:blipFill>
        <p:spPr bwMode="auto">
          <a:xfrm>
            <a:off x="-621" y="-27384"/>
            <a:ext cx="9144621" cy="4647433"/>
          </a:xfrm>
          <a:prstGeom prst="rect">
            <a:avLst/>
          </a:prstGeom>
          <a:noFill/>
          <a:ln w="9525">
            <a:noFill/>
            <a:miter lim="800000"/>
            <a:headEnd/>
            <a:tailEnd/>
          </a:ln>
        </p:spPr>
      </p:pic>
      <p:pic>
        <p:nvPicPr>
          <p:cNvPr id="3" name="Picture 2"/>
          <p:cNvPicPr>
            <a:picLocks noChangeAspect="1"/>
          </p:cNvPicPr>
          <p:nvPr userDrawn="1"/>
        </p:nvPicPr>
        <p:blipFill rotWithShape="1">
          <a:blip r:embed="rId3"/>
          <a:srcRect l="5280" t="36575" r="5287" b="47189"/>
          <a:stretch/>
        </p:blipFill>
        <p:spPr>
          <a:xfrm>
            <a:off x="-620" y="3933056"/>
            <a:ext cx="9144620" cy="1206500"/>
          </a:xfrm>
          <a:prstGeom prst="rect">
            <a:avLst/>
          </a:prstGeom>
        </p:spPr>
      </p:pic>
      <p:sp>
        <p:nvSpPr>
          <p:cNvPr id="20" name="Title 1"/>
          <p:cNvSpPr txBox="1">
            <a:spLocks/>
          </p:cNvSpPr>
          <p:nvPr userDrawn="1"/>
        </p:nvSpPr>
        <p:spPr>
          <a:xfrm>
            <a:off x="152400" y="4832349"/>
            <a:ext cx="7010400" cy="1851025"/>
          </a:xfrm>
          <a:prstGeom prst="rect">
            <a:avLst/>
          </a:prstGeom>
        </p:spPr>
        <p:txBody>
          <a:bodyPr vert="horz" lIns="91440" tIns="45720" rIns="91440" bIns="45720" rtlCol="0" anchor="t" anchorCtr="0">
            <a:normAutofit/>
          </a:bodyPr>
          <a:lstStyle>
            <a:lvl1pPr>
              <a:defRPr sz="3600">
                <a:solidFill>
                  <a:schemeClr val="bg1"/>
                </a:solidFill>
                <a:latin typeface="Franklin Gothic Medium"/>
                <a:cs typeface="Franklin Gothic Medium"/>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5596"/>
                </a:solidFill>
                <a:effectLst/>
                <a:uLnTx/>
                <a:uFillTx/>
                <a:latin typeface="Franklin Gothic Medium"/>
                <a:ea typeface="+mj-ea"/>
                <a:cs typeface="Franklin Gothic Medium"/>
              </a:rPr>
              <a:t>EERA-DTOC project overview</a:t>
            </a:r>
            <a:endParaRPr kumimoji="0" lang="en-US" sz="3600" b="1" i="0" u="none" strike="noStrike" kern="1200" cap="none" spc="0" normalizeH="0" baseline="0" noProof="0" dirty="0">
              <a:ln>
                <a:noFill/>
              </a:ln>
              <a:solidFill>
                <a:srgbClr val="005596"/>
              </a:solidFill>
              <a:effectLst/>
              <a:uLnTx/>
              <a:uFillTx/>
              <a:latin typeface="Franklin Gothic Medium"/>
              <a:ea typeface="+mj-ea"/>
              <a:cs typeface="Franklin Gothic Medium"/>
            </a:endParaRPr>
          </a:p>
        </p:txBody>
      </p:sp>
      <p:sp>
        <p:nvSpPr>
          <p:cNvPr id="21" name="Subtitle 2"/>
          <p:cNvSpPr txBox="1">
            <a:spLocks/>
          </p:cNvSpPr>
          <p:nvPr userDrawn="1"/>
        </p:nvSpPr>
        <p:spPr>
          <a:xfrm>
            <a:off x="152400" y="5410200"/>
            <a:ext cx="6553200" cy="990600"/>
          </a:xfrm>
          <a:prstGeom prst="rect">
            <a:avLst/>
          </a:prstGeom>
        </p:spPr>
        <p:txBody>
          <a:bodyPr vert="horz" lIns="91440" tIns="45720" rIns="91440" bIns="45720" rtlCol="0" anchor="t" anchorCtr="0">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Franklin Gothic Book"/>
                <a:ea typeface="+mn-ea"/>
                <a:cs typeface="Franklin Gothic Book"/>
              </a:rPr>
              <a:t>EWEA 2012 side-event</a:t>
            </a:r>
            <a:endParaRPr kumimoji="0" lang="en-US" sz="3200" b="0" i="0" u="none" strike="noStrike" kern="1200" cap="none" spc="0" normalizeH="0" baseline="0" noProof="0" dirty="0">
              <a:ln>
                <a:noFill/>
              </a:ln>
              <a:solidFill>
                <a:schemeClr val="tx1"/>
              </a:solidFill>
              <a:effectLst/>
              <a:uLnTx/>
              <a:uFillTx/>
              <a:latin typeface="Franklin Gothic Book"/>
              <a:ea typeface="+mn-ea"/>
              <a:cs typeface="Franklin Gothic Book"/>
            </a:endParaRPr>
          </a:p>
        </p:txBody>
      </p:sp>
      <p:sp>
        <p:nvSpPr>
          <p:cNvPr id="22" name="TextBox 21"/>
          <p:cNvSpPr txBox="1"/>
          <p:nvPr userDrawn="1"/>
        </p:nvSpPr>
        <p:spPr>
          <a:xfrm>
            <a:off x="142844" y="6017145"/>
            <a:ext cx="4357718" cy="769441"/>
          </a:xfrm>
          <a:prstGeom prst="rect">
            <a:avLst/>
          </a:prstGeom>
          <a:noFill/>
        </p:spPr>
        <p:txBody>
          <a:bodyPr wrap="square" rtlCol="0">
            <a:spAutoFit/>
          </a:bodyPr>
          <a:lstStyle/>
          <a:p>
            <a:r>
              <a:rPr lang="en-GB" dirty="0" smtClean="0">
                <a:solidFill>
                  <a:srgbClr val="005596"/>
                </a:solidFill>
                <a:latin typeface="+mj-lt"/>
              </a:rPr>
              <a:t>CHARLOTTE</a:t>
            </a:r>
            <a:r>
              <a:rPr lang="en-GB" baseline="0" dirty="0" smtClean="0">
                <a:solidFill>
                  <a:srgbClr val="005596"/>
                </a:solidFill>
                <a:latin typeface="+mj-lt"/>
              </a:rPr>
              <a:t> BAY HASAGER</a:t>
            </a:r>
            <a:endParaRPr lang="en-GB" dirty="0" smtClean="0">
              <a:solidFill>
                <a:srgbClr val="005596"/>
              </a:solidFill>
              <a:latin typeface="+mj-lt"/>
            </a:endParaRPr>
          </a:p>
          <a:p>
            <a:r>
              <a:rPr lang="en-GB" sz="1300" i="1" dirty="0" smtClean="0">
                <a:solidFill>
                  <a:srgbClr val="005596"/>
                </a:solidFill>
                <a:latin typeface="+mj-lt"/>
              </a:rPr>
              <a:t>Senior Scientist, Scientific Coordinator of EERA-DTOC</a:t>
            </a:r>
            <a:endParaRPr lang="en-GB" sz="1300" i="1" dirty="0" smtClean="0">
              <a:solidFill>
                <a:srgbClr val="005596"/>
              </a:solidFill>
              <a:latin typeface="+mj-lt"/>
            </a:endParaRPr>
          </a:p>
          <a:p>
            <a:r>
              <a:rPr lang="en-GB" sz="1300" i="1" dirty="0" smtClean="0">
                <a:solidFill>
                  <a:srgbClr val="005596"/>
                </a:solidFill>
                <a:latin typeface="+mj-lt"/>
              </a:rPr>
              <a:t>DTU Wind</a:t>
            </a:r>
            <a:r>
              <a:rPr lang="en-GB" sz="1300" i="1" baseline="0" dirty="0" smtClean="0">
                <a:solidFill>
                  <a:srgbClr val="005596"/>
                </a:solidFill>
                <a:latin typeface="+mj-lt"/>
              </a:rPr>
              <a:t> Energy, Risø Campus, Denmark</a:t>
            </a:r>
            <a:endParaRPr lang="en-US" sz="1300" i="1" dirty="0">
              <a:solidFill>
                <a:srgbClr val="005596"/>
              </a:solidFill>
              <a:latin typeface="+mj-lt"/>
            </a:endParaRPr>
          </a:p>
        </p:txBody>
      </p:sp>
      <p:pic>
        <p:nvPicPr>
          <p:cNvPr id="2" name="Picture 1" descr="EERA_DTOC.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373272" y="4411684"/>
            <a:ext cx="2520280" cy="1493815"/>
          </a:xfrm>
          <a:prstGeom prst="rect">
            <a:avLst/>
          </a:prstGeom>
        </p:spPr>
      </p:pic>
      <p:pic>
        <p:nvPicPr>
          <p:cNvPr id="8" name="Picture 7" descr="EU_flag.jp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433944" y="6381328"/>
            <a:ext cx="516150" cy="343206"/>
          </a:xfrm>
          <a:prstGeom prst="rect">
            <a:avLst/>
          </a:prstGeom>
        </p:spPr>
      </p:pic>
      <p:pic>
        <p:nvPicPr>
          <p:cNvPr id="9" name="Picture 8" descr="FP7-gen-RGB.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7654147" y="6306436"/>
            <a:ext cx="590261" cy="480150"/>
          </a:xfrm>
          <a:prstGeom prst="rect">
            <a:avLst/>
          </a:prstGeom>
        </p:spPr>
      </p:pic>
      <p:sp>
        <p:nvSpPr>
          <p:cNvPr id="11" name="TextBox 10"/>
          <p:cNvSpPr txBox="1"/>
          <p:nvPr userDrawn="1"/>
        </p:nvSpPr>
        <p:spPr>
          <a:xfrm>
            <a:off x="6372200" y="5949280"/>
            <a:ext cx="1945288" cy="276999"/>
          </a:xfrm>
          <a:prstGeom prst="rect">
            <a:avLst/>
          </a:prstGeom>
          <a:noFill/>
        </p:spPr>
        <p:txBody>
          <a:bodyPr wrap="square" rtlCol="0">
            <a:spAutoFit/>
          </a:bodyPr>
          <a:lstStyle/>
          <a:p>
            <a:r>
              <a:rPr lang="en-US" sz="1200" b="0" i="0" dirty="0" smtClean="0">
                <a:solidFill>
                  <a:schemeClr val="accent6">
                    <a:lumMod val="75000"/>
                  </a:schemeClr>
                </a:solidFill>
                <a:latin typeface="ITC Franklin Gothic Std Book"/>
                <a:cs typeface="ITC Franklin Gothic Std Book"/>
              </a:rPr>
              <a:t>Support by</a:t>
            </a:r>
            <a:endParaRPr lang="en-US" sz="1200" b="0" i="0" dirty="0">
              <a:solidFill>
                <a:schemeClr val="accent6">
                  <a:lumMod val="75000"/>
                </a:schemeClr>
              </a:solidFill>
              <a:latin typeface="ITC Franklin Gothic Std Book"/>
              <a:cs typeface="ITC Franklin Gothic Std Book"/>
            </a:endParaRPr>
          </a:p>
        </p:txBody>
      </p:sp>
      <p:cxnSp>
        <p:nvCxnSpPr>
          <p:cNvPr id="12" name="Straight Connector 11"/>
          <p:cNvCxnSpPr/>
          <p:nvPr userDrawn="1"/>
        </p:nvCxnSpPr>
        <p:spPr>
          <a:xfrm>
            <a:off x="6433944" y="6243887"/>
            <a:ext cx="2595724" cy="0"/>
          </a:xfrm>
          <a:prstGeom prst="line">
            <a:avLst/>
          </a:prstGeom>
          <a:ln w="3175" cap="flat" cmpd="sng" algn="ctr">
            <a:solidFill>
              <a:schemeClr val="accent6">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66800" y="1600200"/>
            <a:ext cx="7848600" cy="45259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Vertical Title 1"/>
          <p:cNvSpPr>
            <a:spLocks noGrp="1"/>
          </p:cNvSpPr>
          <p:nvPr>
            <p:ph type="title" orient="vert"/>
          </p:nvPr>
        </p:nvSpPr>
        <p:spPr>
          <a:xfrm>
            <a:off x="6781800" y="1463675"/>
            <a:ext cx="2057400" cy="53181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0" name="TextBox 9"/>
          <p:cNvSpPr txBox="1"/>
          <p:nvPr userDrawn="1"/>
        </p:nvSpPr>
        <p:spPr>
          <a:xfrm>
            <a:off x="518160" y="1733490"/>
            <a:ext cx="2667000" cy="400110"/>
          </a:xfrm>
          <a:prstGeom prst="rect">
            <a:avLst/>
          </a:prstGeom>
          <a:noFill/>
        </p:spPr>
        <p:txBody>
          <a:bodyPr wrap="square" rtlCol="0">
            <a:spAutoFit/>
          </a:bodyPr>
          <a:lstStyle/>
          <a:p>
            <a:r>
              <a:rPr lang="en-US" sz="2000" b="0" i="0" dirty="0" smtClean="0">
                <a:solidFill>
                  <a:schemeClr val="tx1"/>
                </a:solidFill>
                <a:latin typeface="ITC Franklin Gothic Std Book"/>
                <a:cs typeface="ITC Franklin Gothic Std Book"/>
              </a:rPr>
              <a:t>Support by</a:t>
            </a:r>
            <a:endParaRPr lang="en-US" sz="2000" b="0" i="0" dirty="0">
              <a:solidFill>
                <a:schemeClr val="tx1"/>
              </a:solidFill>
              <a:latin typeface="ITC Franklin Gothic Std Book"/>
              <a:cs typeface="ITC Franklin Gothic Std Book"/>
            </a:endParaRPr>
          </a:p>
        </p:txBody>
      </p:sp>
      <p:cxnSp>
        <p:nvCxnSpPr>
          <p:cNvPr id="14" name="Straight Connector 13"/>
          <p:cNvCxnSpPr/>
          <p:nvPr userDrawn="1"/>
        </p:nvCxnSpPr>
        <p:spPr>
          <a:xfrm>
            <a:off x="594360" y="2133600"/>
            <a:ext cx="798576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pic>
        <p:nvPicPr>
          <p:cNvPr id="2" name="Picture 1" descr="EU_flag.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988266" y="2780928"/>
            <a:ext cx="2069320" cy="1375958"/>
          </a:xfrm>
          <a:prstGeom prst="rect">
            <a:avLst/>
          </a:prstGeom>
        </p:spPr>
      </p:pic>
      <p:pic>
        <p:nvPicPr>
          <p:cNvPr id="4" name="Picture 3" descr="FP7-gen-RGB.jp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5078494" y="2757155"/>
            <a:ext cx="1888177" cy="153594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2"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4" name="Picture 3"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8" name="Picture 7"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316162"/>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3"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10" name="Picture 9"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9" name="Title 1"/>
          <p:cNvSpPr>
            <a:spLocks noGrp="1"/>
          </p:cNvSpPr>
          <p:nvPr>
            <p:ph type="title"/>
          </p:nvPr>
        </p:nvSpPr>
        <p:spPr>
          <a:xfrm>
            <a:off x="304800" y="228600"/>
            <a:ext cx="8001000" cy="590706"/>
          </a:xfrm>
        </p:spPr>
        <p:txBody>
          <a:bodyPr/>
          <a:lstStyle/>
          <a:p>
            <a:r>
              <a:rPr lang="en-US" dirty="0" smtClean="0"/>
              <a:t>Click to edit Master title style</a:t>
            </a:r>
            <a:endParaRPr lang="en-US" dirty="0"/>
          </a:p>
        </p:txBody>
      </p:sp>
      <p:pic>
        <p:nvPicPr>
          <p:cNvPr id="6" name="Picture 5"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11"/>
          <p:cNvSpPr>
            <a:spLocks noChangeArrowheads="1"/>
          </p:cNvSpPr>
          <p:nvPr userDrawn="1"/>
        </p:nvSpPr>
        <p:spPr bwMode="auto">
          <a:xfrm>
            <a:off x="685800" y="3636963"/>
            <a:ext cx="7815263" cy="630237"/>
          </a:xfrm>
          <a:prstGeom prst="rect">
            <a:avLst/>
          </a:prstGeom>
          <a:noFill/>
          <a:ln w="9525">
            <a:noFill/>
            <a:miter lim="800000"/>
            <a:headEnd/>
            <a:tailEnd/>
          </a:ln>
        </p:spPr>
        <p:txBody>
          <a:bodyPr wrap="none">
            <a:prstTxWarp prst="textNoShape">
              <a:avLst/>
            </a:prstTxWarp>
            <a:spAutoFit/>
          </a:bodyPr>
          <a:lstStyle/>
          <a:p>
            <a:pPr algn="ctr" fontAlgn="auto">
              <a:spcBef>
                <a:spcPts val="0"/>
              </a:spcBef>
              <a:spcAft>
                <a:spcPts val="0"/>
              </a:spcAft>
              <a:defRPr/>
            </a:pPr>
            <a:r>
              <a:rPr lang="en-GB" sz="3500" b="1" dirty="0">
                <a:solidFill>
                  <a:srgbClr val="1F497D"/>
                </a:solidFill>
                <a:latin typeface="Franklin Gothic Book"/>
                <a:ea typeface="+mn-ea"/>
                <a:cs typeface="Franklin Gothic Book"/>
              </a:rPr>
              <a:t>Thank you very much for your attention  </a:t>
            </a:r>
          </a:p>
        </p:txBody>
      </p:sp>
      <p:pic>
        <p:nvPicPr>
          <p:cNvPr id="15" name="Picture 14" descr="ppt seanergy.jpg"/>
          <p:cNvPicPr>
            <a:picLocks noChangeAspect="1"/>
          </p:cNvPicPr>
          <p:nvPr userDrawn="1"/>
        </p:nvPicPr>
        <p:blipFill>
          <a:blip r:embed="rId2"/>
          <a:stretch>
            <a:fillRect/>
          </a:stretch>
        </p:blipFill>
        <p:spPr>
          <a:xfrm>
            <a:off x="0" y="838200"/>
            <a:ext cx="9144000" cy="849086"/>
          </a:xfrm>
          <a:prstGeom prst="rect">
            <a:avLst/>
          </a:prstGeom>
        </p:spPr>
      </p:pic>
      <p:pic>
        <p:nvPicPr>
          <p:cNvPr id="6" name="Picture 5"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79512" y="44624"/>
            <a:ext cx="2232248" cy="11397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EERA-DTOC_KickOff-01.jpg"/>
          <p:cNvPicPr>
            <a:picLocks noChangeAspect="1"/>
          </p:cNvPicPr>
          <p:nvPr userDrawn="1"/>
        </p:nvPicPr>
        <p:blipFill rotWithShape="1">
          <a:blip r:embed="rId2">
            <a:extLst>
              <a:ext uri="{28A0092B-C50C-407E-A947-70E740481C1C}">
                <a14:useLocalDpi xmlns:a14="http://schemas.microsoft.com/office/drawing/2010/main" xmlns="" val="0"/>
              </a:ext>
            </a:extLst>
          </a:blip>
          <a:srcRect l="4832" t="13012" r="4639"/>
          <a:stretch/>
        </p:blipFill>
        <p:spPr>
          <a:xfrm>
            <a:off x="0" y="0"/>
            <a:ext cx="9144000" cy="5846037"/>
          </a:xfrm>
          <a:prstGeom prst="rect">
            <a:avLst/>
          </a:prstGeom>
        </p:spPr>
      </p:pic>
      <p:pic>
        <p:nvPicPr>
          <p:cNvPr id="6" name="Picture 5"/>
          <p:cNvPicPr>
            <a:picLocks noChangeAspect="1"/>
          </p:cNvPicPr>
          <p:nvPr userDrawn="1"/>
        </p:nvPicPr>
        <p:blipFill rotWithShape="1">
          <a:blip r:embed="rId3"/>
          <a:srcRect l="5280" t="36575" r="5287" b="47189"/>
          <a:stretch/>
        </p:blipFill>
        <p:spPr>
          <a:xfrm>
            <a:off x="-620" y="5030812"/>
            <a:ext cx="9144620" cy="1206500"/>
          </a:xfrm>
          <a:prstGeom prst="rect">
            <a:avLst/>
          </a:prstGeom>
        </p:spPr>
      </p:pic>
      <p:pic>
        <p:nvPicPr>
          <p:cNvPr id="4" name="Picture 3" descr="EERA_DTOC_NO DESCRIPTOR.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7308304" y="5661248"/>
            <a:ext cx="1656184" cy="845621"/>
          </a:xfrm>
          <a:prstGeom prst="rect">
            <a:avLst/>
          </a:prstGeom>
        </p:spPr>
      </p:pic>
      <p:sp>
        <p:nvSpPr>
          <p:cNvPr id="7" name="Rectangle 11"/>
          <p:cNvSpPr>
            <a:spLocks noChangeArrowheads="1"/>
          </p:cNvSpPr>
          <p:nvPr userDrawn="1"/>
        </p:nvSpPr>
        <p:spPr bwMode="auto">
          <a:xfrm>
            <a:off x="107504" y="5877272"/>
            <a:ext cx="7423597" cy="553998"/>
          </a:xfrm>
          <a:prstGeom prst="rect">
            <a:avLst/>
          </a:prstGeom>
          <a:noFill/>
          <a:ln w="9525">
            <a:noFill/>
            <a:miter lim="800000"/>
            <a:headEnd/>
            <a:tailEnd/>
          </a:ln>
        </p:spPr>
        <p:txBody>
          <a:bodyPr wrap="square">
            <a:prstTxWarp prst="textNoShape">
              <a:avLst/>
            </a:prstTxWarp>
            <a:spAutoFit/>
          </a:bodyPr>
          <a:lstStyle/>
          <a:p>
            <a:pPr algn="ctr" fontAlgn="auto">
              <a:spcBef>
                <a:spcPts val="0"/>
              </a:spcBef>
              <a:spcAft>
                <a:spcPts val="0"/>
              </a:spcAft>
              <a:defRPr/>
            </a:pPr>
            <a:r>
              <a:rPr lang="en-GB" sz="3000" b="1" dirty="0">
                <a:solidFill>
                  <a:srgbClr val="1F497D"/>
                </a:solidFill>
                <a:latin typeface="Franklin Gothic Book"/>
                <a:ea typeface="+mn-ea"/>
                <a:cs typeface="Franklin Gothic Book"/>
              </a:rPr>
              <a:t>Thank you very much for your attention  </a:t>
            </a:r>
          </a:p>
        </p:txBody>
      </p:sp>
    </p:spTree>
    <p:extLst>
      <p:ext uri="{BB962C8B-B14F-4D97-AF65-F5344CB8AC3E}">
        <p14:creationId xmlns:p14="http://schemas.microsoft.com/office/powerpoint/2010/main" xmlns="" val="13625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8662" y="27003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3" name="Content Placeholder 2"/>
          <p:cNvSpPr>
            <a:spLocks noGrp="1"/>
          </p:cNvSpPr>
          <p:nvPr>
            <p:ph idx="1"/>
          </p:nvPr>
        </p:nvSpPr>
        <p:spPr>
          <a:xfrm>
            <a:off x="3846512" y="1538287"/>
            <a:ext cx="4916488"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28662" y="1538287"/>
            <a:ext cx="3008313" cy="1162050"/>
          </a:xfrm>
        </p:spPr>
        <p:txBody>
          <a:bodyPr anchor="b"/>
          <a:lstStyle>
            <a:lvl1pPr algn="l">
              <a:defRPr sz="2000" b="1"/>
            </a:lvl1pPr>
          </a:lstStyle>
          <a:p>
            <a:r>
              <a:rPr lang="en-US" smtClean="0"/>
              <a:t>Click to edit Master title style</a:t>
            </a:r>
            <a:endParaRPr lang="en-US"/>
          </a:p>
        </p:txBody>
      </p:sp>
      <p:pic>
        <p:nvPicPr>
          <p:cNvPr id="12" name="Picture 11"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t seanergy.jpg"/>
          <p:cNvPicPr>
            <a:picLocks noChangeAspect="1"/>
          </p:cNvPicPr>
          <p:nvPr userDrawn="1"/>
        </p:nvPicPr>
        <p:blipFill>
          <a:blip r:embed="rId2"/>
          <a:stretch>
            <a:fillRect/>
          </a:stretch>
        </p:blipFill>
        <p:spPr>
          <a:xfrm>
            <a:off x="0" y="751114"/>
            <a:ext cx="9144000" cy="849086"/>
          </a:xfrm>
          <a:prstGeom prst="rect">
            <a:avLst/>
          </a:prstGeom>
        </p:spPr>
      </p:pic>
      <p:sp>
        <p:nvSpPr>
          <p:cNvPr id="11" name="Title 1"/>
          <p:cNvSpPr txBox="1">
            <a:spLocks/>
          </p:cNvSpPr>
          <p:nvPr userDrawn="1"/>
        </p:nvSpPr>
        <p:spPr>
          <a:xfrm>
            <a:off x="304800" y="228600"/>
            <a:ext cx="8001000" cy="590706"/>
          </a:xfrm>
          <a:prstGeom prst="rect">
            <a:avLst/>
          </a:prstGeom>
        </p:spPr>
        <p:txBody>
          <a:bodyPr vert="horz" lIns="91440" tIns="45720" rIns="91440" bIns="45720" rtlCol="0" anchor="t" anchorCtr="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Franklin Gothic Book"/>
                <a:ea typeface="+mj-ea"/>
                <a:cs typeface="Franklin Gothic Book"/>
              </a:rPr>
              <a:t>Click to edit Master title style</a:t>
            </a:r>
            <a:endParaRPr kumimoji="0" lang="en-US" sz="2600" b="1" i="0" u="none" strike="noStrike" kern="1200" cap="none" spc="0" normalizeH="0" baseline="0" noProof="0" dirty="0">
              <a:ln>
                <a:noFill/>
              </a:ln>
              <a:solidFill>
                <a:schemeClr val="tx1"/>
              </a:solidFill>
              <a:effectLst/>
              <a:uLnTx/>
              <a:uFillTx/>
              <a:latin typeface="Franklin Gothic Book"/>
              <a:ea typeface="+mj-ea"/>
              <a:cs typeface="Franklin Gothic Book"/>
            </a:endParaRPr>
          </a:p>
        </p:txBody>
      </p:sp>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09800" y="1450975"/>
            <a:ext cx="5486400" cy="3883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Picture 11" descr="EERA_DTOC_NO DESCRIPTOR.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431851" y="89414"/>
            <a:ext cx="1604645" cy="8193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8229600" cy="1143000"/>
          </a:xfrm>
          <a:prstGeom prst="rect">
            <a:avLst/>
          </a:prstGeom>
        </p:spPr>
        <p:txBody>
          <a:bodyPr vert="horz" lIns="91440" tIns="45720" rIns="91440" bIns="45720" rtlCol="0" anchor="t" anchorCtr="0">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6858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1"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600" b="1" kern="1200">
          <a:solidFill>
            <a:schemeClr val="tx1"/>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2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6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624" y="1600200"/>
            <a:ext cx="7924800" cy="4525963"/>
          </a:xfrm>
        </p:spPr>
        <p:txBody>
          <a:bodyPr>
            <a:normAutofit/>
          </a:bodyPr>
          <a:lstStyle/>
          <a:p>
            <a:pPr>
              <a:spcAft>
                <a:spcPts val="600"/>
              </a:spcAft>
              <a:defRPr/>
            </a:pPr>
            <a:r>
              <a:rPr lang="en-GB" sz="2800" dirty="0" smtClean="0"/>
              <a:t>A robust, efficient, easy to use and flexible tool created to facilitate the optimised design of individual and clusters of offshore wind farms.</a:t>
            </a:r>
          </a:p>
          <a:p>
            <a:pPr>
              <a:defRPr/>
            </a:pPr>
            <a:r>
              <a:rPr lang="en-GB" sz="2800" dirty="0" smtClean="0"/>
              <a:t>A keystone of this optimisation is the precise prediction of the future long term wind farm energy yield and its associated </a:t>
            </a:r>
            <a:r>
              <a:rPr lang="en-GB" sz="2800" dirty="0" smtClean="0"/>
              <a:t>uncertainty.</a:t>
            </a:r>
            <a:endParaRPr lang="en-US" sz="2800" dirty="0" smtClean="0"/>
          </a:p>
        </p:txBody>
      </p:sp>
      <p:sp>
        <p:nvSpPr>
          <p:cNvPr id="3" name="Title 2"/>
          <p:cNvSpPr>
            <a:spLocks noGrp="1"/>
          </p:cNvSpPr>
          <p:nvPr>
            <p:ph type="title"/>
          </p:nvPr>
        </p:nvSpPr>
        <p:spPr/>
        <p:txBody>
          <a:bodyPr/>
          <a:lstStyle/>
          <a:p>
            <a:r>
              <a:rPr lang="da-DK" dirty="0" smtClean="0"/>
              <a:t>EERA-DTOC vision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40768"/>
            <a:ext cx="8610600" cy="4525963"/>
          </a:xfrm>
        </p:spPr>
        <p:txBody>
          <a:bodyPr>
            <a:noAutofit/>
          </a:bodyPr>
          <a:lstStyle/>
          <a:p>
            <a:r>
              <a:rPr lang="en-GB" sz="1700" b="1" dirty="0" smtClean="0"/>
              <a:t>Robust</a:t>
            </a:r>
            <a:r>
              <a:rPr lang="en-GB" sz="1700" dirty="0" smtClean="0"/>
              <a:t>, in the context of EERA-DTOC is understood to mean </a:t>
            </a:r>
            <a:r>
              <a:rPr lang="en-GB" sz="1700" b="1" dirty="0" smtClean="0"/>
              <a:t>validated, stable, reliable, reproducible and technically convincing</a:t>
            </a:r>
            <a:r>
              <a:rPr lang="en-GB" sz="1700" dirty="0" smtClean="0"/>
              <a:t> (e.g. would stand up to the scrutiny of an independent engineer during technical due diligence for project finance).</a:t>
            </a:r>
          </a:p>
          <a:p>
            <a:r>
              <a:rPr lang="en-GB" sz="1700" dirty="0" smtClean="0"/>
              <a:t>EERA-DTOC is to be built by </a:t>
            </a:r>
            <a:r>
              <a:rPr lang="en-GB" sz="1700" b="1" dirty="0" smtClean="0"/>
              <a:t>integrating existing models (wake, grid, production etc.)</a:t>
            </a:r>
            <a:r>
              <a:rPr lang="en-GB" sz="1700" dirty="0" smtClean="0"/>
              <a:t>.</a:t>
            </a:r>
            <a:endParaRPr lang="en-US" sz="1700" dirty="0" smtClean="0"/>
          </a:p>
          <a:p>
            <a:r>
              <a:rPr lang="en-GB" sz="1700" dirty="0" smtClean="0"/>
              <a:t>The design in question is that of the </a:t>
            </a:r>
            <a:r>
              <a:rPr lang="en-GB" sz="1700" b="1" dirty="0" smtClean="0"/>
              <a:t>wind turbine layout</a:t>
            </a:r>
            <a:r>
              <a:rPr lang="en-GB" sz="1700" dirty="0" smtClean="0"/>
              <a:t> (and/or wind farm clusters) and their associated </a:t>
            </a:r>
            <a:r>
              <a:rPr lang="en-GB" sz="1700" b="1" dirty="0" smtClean="0"/>
              <a:t>electrical infrastructure</a:t>
            </a:r>
            <a:r>
              <a:rPr lang="en-GB" sz="1700" dirty="0" smtClean="0"/>
              <a:t>. Design optimisation is with regard to the total </a:t>
            </a:r>
            <a:r>
              <a:rPr lang="en-GB" sz="1700" b="1" dirty="0" smtClean="0"/>
              <a:t>cost of energy</a:t>
            </a:r>
            <a:r>
              <a:rPr lang="en-GB" sz="1700" dirty="0" smtClean="0"/>
              <a:t> (including cost of finance). The EERA-DTOC tool will facilitate the optimisation process by supporting decision making through the efficient processing of </a:t>
            </a:r>
            <a:r>
              <a:rPr lang="en-GB" sz="1700" b="1" dirty="0" smtClean="0"/>
              <a:t>many design scenarios</a:t>
            </a:r>
            <a:r>
              <a:rPr lang="en-GB" sz="1700" dirty="0" smtClean="0"/>
              <a:t> for consideration in conjunction with separate cost/financial modelling tools.</a:t>
            </a:r>
            <a:endParaRPr lang="en-US" sz="1700" dirty="0" smtClean="0"/>
          </a:p>
          <a:p>
            <a:r>
              <a:rPr lang="en-GB" sz="1700" dirty="0" smtClean="0"/>
              <a:t>At the </a:t>
            </a:r>
            <a:r>
              <a:rPr lang="en-GB" sz="1700" b="1" dirty="0" smtClean="0"/>
              <a:t>individual wind farm level</a:t>
            </a:r>
            <a:r>
              <a:rPr lang="en-GB" sz="1700" dirty="0" smtClean="0"/>
              <a:t> the anticipated users are primarily developers looking to optimise their specific wind farms subject to the influence of neighbouring wind farms.</a:t>
            </a:r>
            <a:endParaRPr lang="en-US" sz="1700" dirty="0" smtClean="0"/>
          </a:p>
          <a:p>
            <a:r>
              <a:rPr lang="en-GB" sz="1700" dirty="0" smtClean="0"/>
              <a:t>At the </a:t>
            </a:r>
            <a:r>
              <a:rPr lang="en-GB" sz="1700" b="1" dirty="0" smtClean="0"/>
              <a:t>cluster level</a:t>
            </a:r>
            <a:r>
              <a:rPr lang="en-GB" sz="1700" dirty="0" smtClean="0"/>
              <a:t> the anticipated users are strategic planners looking to optimise the location of many offshore wind farms (and their associated electrical infrastructure) within a particular region.</a:t>
            </a:r>
            <a:endParaRPr lang="en-US" sz="1700" dirty="0" smtClean="0"/>
          </a:p>
          <a:p>
            <a:r>
              <a:rPr lang="en-GB" sz="1700" dirty="0" smtClean="0"/>
              <a:t>In particular EERA-DTOC will focus on </a:t>
            </a:r>
            <a:r>
              <a:rPr lang="en-GB" sz="1700" b="1" dirty="0" smtClean="0"/>
              <a:t>precisely predicting the wake losses</a:t>
            </a:r>
            <a:r>
              <a:rPr lang="en-GB" sz="1700" dirty="0" smtClean="0"/>
              <a:t>, and associated uncertainty, due to both a specific offshore wind farm on itself (internal wake losses) and wake losses due to clusters of neighbouring offshore wind farms (external wake losses</a:t>
            </a:r>
            <a:r>
              <a:rPr lang="en-GB" sz="1700" dirty="0" smtClean="0"/>
              <a:t>).</a:t>
            </a:r>
            <a:endParaRPr lang="en-US" sz="1700" dirty="0"/>
          </a:p>
        </p:txBody>
      </p:sp>
      <p:sp>
        <p:nvSpPr>
          <p:cNvPr id="3" name="Title 2"/>
          <p:cNvSpPr>
            <a:spLocks noGrp="1"/>
          </p:cNvSpPr>
          <p:nvPr>
            <p:ph type="title"/>
          </p:nvPr>
        </p:nvSpPr>
        <p:spPr/>
        <p:txBody>
          <a:bodyPr/>
          <a:lstStyle/>
          <a:p>
            <a:r>
              <a:rPr lang="da-DK" dirty="0" smtClean="0"/>
              <a:t>EERA-DTOC vision (continued)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list of models</a:t>
            </a:r>
            <a:endParaRPr lang="en-US" dirty="0"/>
          </a:p>
        </p:txBody>
      </p:sp>
      <p:graphicFrame>
        <p:nvGraphicFramePr>
          <p:cNvPr id="3" name="Content Placeholder 6"/>
          <p:cNvGraphicFramePr>
            <a:graphicFrameLocks/>
          </p:cNvGraphicFramePr>
          <p:nvPr/>
        </p:nvGraphicFramePr>
        <p:xfrm>
          <a:off x="971600" y="1296998"/>
          <a:ext cx="6840759" cy="5300354"/>
        </p:xfrm>
        <a:graphic>
          <a:graphicData uri="http://schemas.openxmlformats.org/drawingml/2006/table">
            <a:tbl>
              <a:tblPr/>
              <a:tblGrid>
                <a:gridCol w="998868"/>
                <a:gridCol w="897525"/>
                <a:gridCol w="637222"/>
                <a:gridCol w="1032882"/>
                <a:gridCol w="922513"/>
                <a:gridCol w="670539"/>
                <a:gridCol w="803815"/>
                <a:gridCol w="404684"/>
                <a:gridCol w="472711"/>
              </a:tblGrid>
              <a:tr h="348920">
                <a:tc>
                  <a:txBody>
                    <a:bodyPr/>
                    <a:lstStyle/>
                    <a:p>
                      <a:pPr algn="l">
                        <a:spcAft>
                          <a:spcPts val="600"/>
                        </a:spcAft>
                      </a:pPr>
                      <a:r>
                        <a:rPr lang="en-GB" sz="1000" b="1" dirty="0">
                          <a:solidFill>
                            <a:srgbClr val="000000"/>
                          </a:solidFill>
                          <a:latin typeface="Arial"/>
                          <a:ea typeface="Times New Roman"/>
                          <a:cs typeface="Times New Roman"/>
                        </a:rPr>
                        <a:t>Name</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b="1" dirty="0">
                          <a:solidFill>
                            <a:srgbClr val="000000"/>
                          </a:solidFill>
                          <a:latin typeface="Arial"/>
                          <a:ea typeface="Times New Roman"/>
                          <a:cs typeface="Times New Roman"/>
                        </a:rPr>
                        <a:t>Partner</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Status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Programs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Input/</a:t>
                      </a:r>
                      <a:endParaRPr lang="en-GB" sz="800">
                        <a:latin typeface="Times New Roman"/>
                        <a:ea typeface="Times New Roman"/>
                        <a:cs typeface="Times New Roman"/>
                      </a:endParaRPr>
                    </a:p>
                    <a:p>
                      <a:pPr algn="l">
                        <a:spcAft>
                          <a:spcPts val="600"/>
                        </a:spcAft>
                      </a:pPr>
                      <a:r>
                        <a:rPr lang="en-GB" sz="800" b="1">
                          <a:solidFill>
                            <a:srgbClr val="000000"/>
                          </a:solidFill>
                          <a:latin typeface="Arial"/>
                          <a:ea typeface="Times New Roman"/>
                          <a:cs typeface="Times New Roman"/>
                        </a:rPr>
                        <a:t>output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Script/</a:t>
                      </a:r>
                      <a:endParaRPr lang="en-GB" sz="800">
                        <a:latin typeface="Times New Roman"/>
                        <a:ea typeface="Times New Roman"/>
                        <a:cs typeface="Times New Roman"/>
                      </a:endParaRPr>
                    </a:p>
                    <a:p>
                      <a:pPr algn="l">
                        <a:spcAft>
                          <a:spcPts val="600"/>
                        </a:spcAft>
                      </a:pPr>
                      <a:r>
                        <a:rPr lang="en-GB" sz="800" b="1">
                          <a:solidFill>
                            <a:srgbClr val="000000"/>
                          </a:solidFill>
                          <a:latin typeface="Arial"/>
                          <a:ea typeface="Times New Roman"/>
                          <a:cs typeface="Times New Roman"/>
                        </a:rPr>
                        <a:t>GUI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Database interface</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IPR</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b="1">
                          <a:solidFill>
                            <a:srgbClr val="000000"/>
                          </a:solidFill>
                          <a:latin typeface="Arial"/>
                          <a:ea typeface="Times New Roman"/>
                          <a:cs typeface="Times New Roman"/>
                        </a:rPr>
                        <a:t>Com</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err="1">
                          <a:solidFill>
                            <a:srgbClr val="000000"/>
                          </a:solidFill>
                          <a:latin typeface="Arial"/>
                          <a:ea typeface="Times New Roman"/>
                          <a:cs typeface="Times New Roman"/>
                        </a:rPr>
                        <a:t>CFDWake</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CENER</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Fluent, C++, OpenFOAM</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80">
                <a:tc>
                  <a:txBody>
                    <a:bodyPr/>
                    <a:lstStyle/>
                    <a:p>
                      <a:pPr algn="l">
                        <a:spcAft>
                          <a:spcPts val="600"/>
                        </a:spcAft>
                      </a:pPr>
                      <a:r>
                        <a:rPr lang="en-GB" sz="1000" b="1" dirty="0" err="1">
                          <a:solidFill>
                            <a:srgbClr val="000000"/>
                          </a:solidFill>
                          <a:latin typeface="Arial"/>
                          <a:ea typeface="Times New Roman"/>
                          <a:cs typeface="Times New Roman"/>
                        </a:rPr>
                        <a:t>CorWind</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DOS exe</a:t>
                      </a:r>
                      <a:endParaRPr lang="en-GB" sz="800">
                        <a:latin typeface="Times New Roman"/>
                        <a:ea typeface="Times New Roman"/>
                        <a:cs typeface="Times New Roman"/>
                      </a:endParaRPr>
                    </a:p>
                    <a:p>
                      <a:pPr algn="l">
                        <a:spcAft>
                          <a:spcPts val="600"/>
                        </a:spcAft>
                      </a:pPr>
                      <a:r>
                        <a:rPr lang="en-GB" sz="800">
                          <a:solidFill>
                            <a:srgbClr val="000000"/>
                          </a:solidFill>
                          <a:latin typeface="Arial"/>
                          <a:ea typeface="Times New Roman"/>
                          <a:cs typeface="Times New Roman"/>
                        </a:rPr>
                        <a:t>Delphi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CSV files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614">
                <a:tc>
                  <a:txBody>
                    <a:bodyPr/>
                    <a:lstStyle/>
                    <a:p>
                      <a:pPr algn="l">
                        <a:spcAft>
                          <a:spcPts val="600"/>
                        </a:spcAft>
                      </a:pPr>
                      <a:r>
                        <a:rPr lang="en-GB" sz="1000" b="1" dirty="0">
                          <a:solidFill>
                            <a:srgbClr val="000000"/>
                          </a:solidFill>
                          <a:latin typeface="Arial"/>
                          <a:ea typeface="Times New Roman"/>
                          <a:cs typeface="Times New Roman"/>
                        </a:rPr>
                        <a:t>CRES-farm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CRES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Linux/ Fortran77</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CRES--</a:t>
                      </a:r>
                      <a:r>
                        <a:rPr lang="en-GB" sz="1000" b="1" dirty="0" err="1">
                          <a:solidFill>
                            <a:srgbClr val="000000"/>
                          </a:solidFill>
                          <a:latin typeface="Arial"/>
                          <a:ea typeface="Times New Roman"/>
                          <a:cs typeface="Times New Roman"/>
                        </a:rPr>
                        <a:t>flowNS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CRES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Linux/ Fortran77</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DWM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dirty="0">
                          <a:solidFill>
                            <a:srgbClr val="000000"/>
                          </a:solidFill>
                          <a:latin typeface="Arial"/>
                          <a:ea typeface="Times New Roman"/>
                          <a:cs typeface="Times New Roman"/>
                        </a:rPr>
                        <a:t>Fortran, pc, pc-cluster</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ECNS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ECN</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Beta</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spcAft>
                          <a:spcPts val="600"/>
                        </a:spcAft>
                      </a:pPr>
                      <a:r>
                        <a:rPr lang="en-GB" sz="800" dirty="0">
                          <a:solidFill>
                            <a:srgbClr val="000000"/>
                          </a:solidFill>
                          <a:latin typeface="Arial"/>
                          <a:ea typeface="Times New Roman"/>
                          <a:cs typeface="Times New Roman"/>
                        </a:rPr>
                        <a:t>Linux/ Fortran90</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80">
                <a:tc>
                  <a:txBody>
                    <a:bodyPr/>
                    <a:lstStyle/>
                    <a:p>
                      <a:pPr algn="l">
                        <a:spcAft>
                          <a:spcPts val="600"/>
                        </a:spcAft>
                      </a:pPr>
                      <a:r>
                        <a:rPr lang="en-GB" sz="1000" b="1" dirty="0" err="1">
                          <a:solidFill>
                            <a:srgbClr val="000000"/>
                          </a:solidFill>
                          <a:latin typeface="Arial"/>
                          <a:ea typeface="Times New Roman"/>
                          <a:cs typeface="Times New Roman"/>
                        </a:rPr>
                        <a:t>EeFarm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ECN</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Alpha</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Matlab</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Matlab scripts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p>
                      <a:pPr algn="l">
                        <a:spcAft>
                          <a:spcPts val="600"/>
                        </a:spcAft>
                      </a:pPr>
                      <a:r>
                        <a:rPr lang="en-GB" sz="800">
                          <a:solidFill>
                            <a:srgbClr val="000000"/>
                          </a:solidFill>
                          <a:latin typeface="Arial"/>
                          <a:ea typeface="Times New Roman"/>
                          <a:cs typeface="Times New Roman"/>
                        </a:rPr>
                        <a:t>GUI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614">
                <a:tc>
                  <a:txBody>
                    <a:bodyPr/>
                    <a:lstStyle/>
                    <a:p>
                      <a:pPr algn="l">
                        <a:spcAft>
                          <a:spcPts val="600"/>
                        </a:spcAft>
                      </a:pPr>
                      <a:r>
                        <a:rPr lang="en-GB" sz="1000" b="1" dirty="0">
                          <a:solidFill>
                            <a:srgbClr val="000000"/>
                          </a:solidFill>
                          <a:latin typeface="Arial"/>
                          <a:ea typeface="Times New Roman"/>
                          <a:cs typeface="Times New Roman"/>
                        </a:rPr>
                        <a:t>Farm-farm interaction</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ECN</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Fortran</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ASCII</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80">
                <a:tc>
                  <a:txBody>
                    <a:bodyPr/>
                    <a:lstStyle/>
                    <a:p>
                      <a:pPr algn="l">
                        <a:spcAft>
                          <a:spcPts val="600"/>
                        </a:spcAft>
                      </a:pPr>
                      <a:r>
                        <a:rPr lang="en-GB" sz="1000" b="1" dirty="0" err="1">
                          <a:solidFill>
                            <a:srgbClr val="000000"/>
                          </a:solidFill>
                          <a:latin typeface="Arial"/>
                          <a:ea typeface="Times New Roman"/>
                          <a:cs typeface="Times New Roman"/>
                        </a:rPr>
                        <a:t>FarmFlow</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tabLst>
                          <a:tab pos="614680" algn="l"/>
                        </a:tabLst>
                      </a:pPr>
                      <a:r>
                        <a:rPr lang="en-GB" sz="1000" dirty="0">
                          <a:solidFill>
                            <a:srgbClr val="000000"/>
                          </a:solidFill>
                          <a:latin typeface="Arial"/>
                          <a:ea typeface="Times New Roman"/>
                          <a:cs typeface="Times New Roman"/>
                        </a:rPr>
                        <a:t>ECN	.</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Delphi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ASCII/</a:t>
                      </a:r>
                      <a:endParaRPr lang="en-GB" sz="800" dirty="0">
                        <a:latin typeface="Times New Roman"/>
                        <a:ea typeface="Times New Roman"/>
                        <a:cs typeface="Times New Roman"/>
                      </a:endParaRPr>
                    </a:p>
                    <a:p>
                      <a:pPr algn="l">
                        <a:spcAft>
                          <a:spcPts val="600"/>
                        </a:spcAft>
                      </a:pPr>
                      <a:r>
                        <a:rPr lang="en-GB" sz="800" dirty="0">
                          <a:solidFill>
                            <a:srgbClr val="000000"/>
                          </a:solidFill>
                          <a:latin typeface="Arial"/>
                          <a:ea typeface="Times New Roman"/>
                          <a:cs typeface="Times New Roman"/>
                        </a:rPr>
                        <a:t>binary</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GUI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614">
                <a:tc>
                  <a:txBody>
                    <a:bodyPr/>
                    <a:lstStyle/>
                    <a:p>
                      <a:pPr algn="l">
                        <a:spcAft>
                          <a:spcPts val="600"/>
                        </a:spcAft>
                      </a:pPr>
                      <a:r>
                        <a:rPr lang="en-GB" sz="1000" b="1" dirty="0" err="1">
                          <a:solidFill>
                            <a:srgbClr val="000000"/>
                          </a:solidFill>
                          <a:latin typeface="Arial"/>
                          <a:ea typeface="Times New Roman"/>
                          <a:cs typeface="Times New Roman"/>
                        </a:rPr>
                        <a:t>FlowARSM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a:solidFill>
                            <a:srgbClr val="000000"/>
                          </a:solidFill>
                          <a:latin typeface="Arial"/>
                          <a:ea typeface="Times New Roman"/>
                          <a:cs typeface="Times New Roman"/>
                        </a:rPr>
                        <a:t>CRES</a:t>
                      </a:r>
                      <a:endParaRPr lang="en-GB" sz="10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Alpha</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Linux/ Fortran77</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no</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smtClean="0">
                          <a:solidFill>
                            <a:srgbClr val="000000"/>
                          </a:solidFill>
                          <a:latin typeface="Arial"/>
                          <a:ea typeface="Times New Roman"/>
                          <a:cs typeface="Times New Roman"/>
                        </a:rPr>
                        <a:t>FUGA</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Fortran, C, Delphi, pc</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Script/ GUI</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NET-OP</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SINTEF</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Proto type</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Matlab</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No</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Skiron/WAM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CENER</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Unix/ Fortran</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GRIB</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TOPFARM</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Beta</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spcAft>
                          <a:spcPts val="600"/>
                        </a:spcAft>
                      </a:pPr>
                      <a:r>
                        <a:rPr lang="en-GB" sz="800">
                          <a:solidFill>
                            <a:srgbClr val="000000"/>
                          </a:solidFill>
                          <a:latin typeface="Arial"/>
                          <a:ea typeface="Times New Roman"/>
                          <a:cs typeface="Times New Roman"/>
                        </a:rPr>
                        <a:t>Matlab/C/ Fortran</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UAEP</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Matlab, pc</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 binary</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dirty="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07">
                <a:tc>
                  <a:txBody>
                    <a:bodyPr/>
                    <a:lstStyle/>
                    <a:p>
                      <a:pPr algn="l">
                        <a:spcAft>
                          <a:spcPts val="600"/>
                        </a:spcAft>
                      </a:pPr>
                      <a:r>
                        <a:rPr lang="en-GB" sz="1000" b="1" dirty="0">
                          <a:solidFill>
                            <a:srgbClr val="000000"/>
                          </a:solidFill>
                          <a:latin typeface="Arial"/>
                          <a:ea typeface="Times New Roman"/>
                          <a:cs typeface="Times New Roman"/>
                        </a:rPr>
                        <a:t>VENTOS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a:solidFill>
                            <a:srgbClr val="000000"/>
                          </a:solidFill>
                          <a:latin typeface="Arial"/>
                          <a:ea typeface="Times New Roman"/>
                          <a:cs typeface="Times New Roman"/>
                        </a:rPr>
                        <a:t>UPorto</a:t>
                      </a:r>
                      <a:endParaRPr lang="en-GB" sz="10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Beta</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spcAft>
                          <a:spcPts val="600"/>
                        </a:spcAft>
                      </a:pPr>
                      <a:r>
                        <a:rPr lang="en-GB" sz="800">
                          <a:solidFill>
                            <a:srgbClr val="000000"/>
                          </a:solidFill>
                          <a:latin typeface="Arial"/>
                          <a:ea typeface="Times New Roman"/>
                          <a:cs typeface="Times New Roman"/>
                        </a:rPr>
                        <a:t>Unix/ Fortran</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614">
                <a:tc>
                  <a:txBody>
                    <a:bodyPr/>
                    <a:lstStyle/>
                    <a:p>
                      <a:pPr algn="l">
                        <a:spcAft>
                          <a:spcPts val="600"/>
                        </a:spcAft>
                      </a:pPr>
                      <a:r>
                        <a:rPr lang="en-GB" sz="1000" b="1" dirty="0">
                          <a:solidFill>
                            <a:srgbClr val="000000"/>
                          </a:solidFill>
                          <a:latin typeface="Arial"/>
                          <a:ea typeface="Times New Roman"/>
                          <a:cs typeface="Times New Roman"/>
                        </a:rPr>
                        <a:t>WAsP</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Windows pc</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ASCII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 GUI</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No</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a:solidFill>
                            <a:srgbClr val="000000"/>
                          </a:solidFill>
                          <a:latin typeface="Arial"/>
                          <a:ea typeface="Times New Roman"/>
                          <a:cs typeface="Times New Roman"/>
                        </a:rPr>
                        <a:t>+</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614">
                <a:tc>
                  <a:txBody>
                    <a:bodyPr/>
                    <a:lstStyle/>
                    <a:p>
                      <a:pPr algn="l">
                        <a:spcAft>
                          <a:spcPts val="600"/>
                        </a:spcAft>
                      </a:pPr>
                      <a:r>
                        <a:rPr lang="en-GB" sz="1000" b="1" dirty="0">
                          <a:solidFill>
                            <a:srgbClr val="000000"/>
                          </a:solidFill>
                          <a:latin typeface="Arial"/>
                          <a:ea typeface="Times New Roman"/>
                          <a:cs typeface="Times New Roman"/>
                        </a:rPr>
                        <a:t>WCMS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Fraunhofer</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Matlab/JAVA</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OracleDB</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dirty="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WRF</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err="1">
                          <a:solidFill>
                            <a:srgbClr val="000000"/>
                          </a:solidFill>
                          <a:latin typeface="Arial"/>
                          <a:ea typeface="Times New Roman"/>
                          <a:cs typeface="Times New Roman"/>
                        </a:rPr>
                        <a:t>Risoe</a:t>
                      </a:r>
                      <a:r>
                        <a:rPr lang="en-GB" sz="1000" dirty="0">
                          <a:solidFill>
                            <a:srgbClr val="000000"/>
                          </a:solidFill>
                          <a:latin typeface="Arial"/>
                          <a:ea typeface="Times New Roman"/>
                          <a:cs typeface="Times New Roman"/>
                        </a:rPr>
                        <a:t> DTU</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Unix, Linux, Fortran90</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netCDF</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Shell 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dirty="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14">
                <a:tc>
                  <a:txBody>
                    <a:bodyPr/>
                    <a:lstStyle/>
                    <a:p>
                      <a:pPr algn="l">
                        <a:spcAft>
                          <a:spcPts val="600"/>
                        </a:spcAft>
                      </a:pPr>
                      <a:r>
                        <a:rPr lang="en-GB" sz="1000" b="1" dirty="0">
                          <a:solidFill>
                            <a:srgbClr val="000000"/>
                          </a:solidFill>
                          <a:latin typeface="Arial"/>
                          <a:ea typeface="Times New Roman"/>
                          <a:cs typeface="Times New Roman"/>
                        </a:rPr>
                        <a:t>WRF/ROMS</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000" dirty="0">
                          <a:solidFill>
                            <a:srgbClr val="000000"/>
                          </a:solidFill>
                          <a:latin typeface="Arial"/>
                          <a:ea typeface="Times New Roman"/>
                          <a:cs typeface="Times New Roman"/>
                        </a:rPr>
                        <a:t>CIEMAT</a:t>
                      </a:r>
                      <a:endParaRPr lang="en-GB" sz="10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dirty="0" err="1">
                          <a:solidFill>
                            <a:srgbClr val="000000"/>
                          </a:solidFill>
                          <a:latin typeface="Arial"/>
                          <a:ea typeface="Times New Roman"/>
                          <a:cs typeface="Times New Roman"/>
                        </a:rPr>
                        <a:t>Ope</a:t>
                      </a:r>
                      <a:endParaRPr lang="en-GB" sz="800" dirty="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600"/>
                        </a:spcAft>
                      </a:pPr>
                      <a:r>
                        <a:rPr lang="en-GB" sz="800">
                          <a:solidFill>
                            <a:srgbClr val="000000"/>
                          </a:solidFill>
                          <a:latin typeface="Arial"/>
                          <a:ea typeface="Times New Roman"/>
                          <a:cs typeface="Times New Roman"/>
                        </a:rPr>
                        <a:t>Linux/ Fortran</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netCDF</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script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yes</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800">
                          <a:solidFill>
                            <a:srgbClr val="000000"/>
                          </a:solidFill>
                          <a:latin typeface="Arial"/>
                          <a:ea typeface="Times New Roman"/>
                          <a:cs typeface="Times New Roman"/>
                        </a:rPr>
                        <a:t>+</a:t>
                      </a:r>
                      <a:endParaRPr lang="en-GB" sz="800">
                        <a:latin typeface="Times New Roman"/>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endParaRPr lang="en-GB" sz="800" dirty="0">
                        <a:solidFill>
                          <a:srgbClr val="000000"/>
                        </a:solidFill>
                        <a:latin typeface="Arial"/>
                        <a:ea typeface="Times New Roman"/>
                        <a:cs typeface="Times New Roman"/>
                      </a:endParaRPr>
                    </a:p>
                  </a:txBody>
                  <a:tcPr marL="47580" marR="47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highlights</a:t>
            </a:r>
            <a:endParaRPr lang="en-US" dirty="0"/>
          </a:p>
        </p:txBody>
      </p:sp>
      <p:sp>
        <p:nvSpPr>
          <p:cNvPr id="3" name="TextBox 2"/>
          <p:cNvSpPr txBox="1"/>
          <p:nvPr/>
        </p:nvSpPr>
        <p:spPr>
          <a:xfrm>
            <a:off x="304800" y="1916832"/>
            <a:ext cx="8001000" cy="3693319"/>
          </a:xfrm>
          <a:prstGeom prst="rect">
            <a:avLst/>
          </a:prstGeom>
          <a:noFill/>
        </p:spPr>
        <p:txBody>
          <a:bodyPr wrap="square" rtlCol="0">
            <a:spAutoFit/>
          </a:bodyPr>
          <a:lstStyle/>
          <a:p>
            <a:r>
              <a:rPr lang="en-GB" sz="2400" dirty="0" smtClean="0"/>
              <a:t>Measurement campaign – depends on other project (ForWind and BARD). Several </a:t>
            </a:r>
            <a:r>
              <a:rPr lang="en-GB" sz="2400" dirty="0" err="1" smtClean="0"/>
              <a:t>WindScanners</a:t>
            </a:r>
            <a:r>
              <a:rPr lang="en-GB" sz="2400" dirty="0" smtClean="0"/>
              <a:t>, high-res satellite </a:t>
            </a:r>
            <a:r>
              <a:rPr lang="en-GB" sz="2400" dirty="0" smtClean="0"/>
              <a:t>pictures, </a:t>
            </a:r>
            <a:r>
              <a:rPr lang="en-GB" sz="2400" dirty="0" smtClean="0"/>
              <a:t>etc</a:t>
            </a:r>
            <a:r>
              <a:rPr lang="en-GB" sz="2400" dirty="0" smtClean="0"/>
              <a:t>.</a:t>
            </a:r>
          </a:p>
          <a:p>
            <a:endParaRPr lang="en-GB" sz="2400" dirty="0" smtClean="0"/>
          </a:p>
          <a:p>
            <a:r>
              <a:rPr lang="en-GB" sz="2400" dirty="0" smtClean="0"/>
              <a:t>Measurements from </a:t>
            </a:r>
            <a:r>
              <a:rPr lang="en-GB" sz="2400" dirty="0" err="1" smtClean="0"/>
              <a:t>Fraunhofer</a:t>
            </a:r>
            <a:r>
              <a:rPr lang="en-GB" sz="2400" dirty="0" smtClean="0"/>
              <a:t> IWES – </a:t>
            </a:r>
            <a:r>
              <a:rPr lang="en-GB" sz="2400" dirty="0" err="1" smtClean="0"/>
              <a:t>Lidar</a:t>
            </a:r>
            <a:r>
              <a:rPr lang="en-GB" sz="2400" dirty="0" smtClean="0"/>
              <a:t> on boat</a:t>
            </a:r>
          </a:p>
          <a:p>
            <a:endParaRPr lang="en-GB" sz="2400" dirty="0" smtClean="0"/>
          </a:p>
          <a:p>
            <a:r>
              <a:rPr lang="en-GB" sz="2400" dirty="0" smtClean="0"/>
              <a:t>Well-tuned </a:t>
            </a:r>
            <a:r>
              <a:rPr lang="en-GB" sz="2400" dirty="0" smtClean="0"/>
              <a:t>wake models for the inter-wind farm scale</a:t>
            </a:r>
          </a:p>
          <a:p>
            <a:endParaRPr lang="en-GB" sz="2400" dirty="0" smtClean="0"/>
          </a:p>
          <a:p>
            <a:r>
              <a:rPr lang="en-GB" sz="2400" dirty="0" smtClean="0"/>
              <a:t>Grand unified tool</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web  </a:t>
            </a:r>
            <a:r>
              <a:rPr lang="da-DK" u="sng" dirty="0" smtClean="0"/>
              <a:t>www.eera-dtoc.eu</a:t>
            </a:r>
            <a:endParaRPr lang="en-US" u="sng" dirty="0"/>
          </a:p>
        </p:txBody>
      </p:sp>
      <p:pic>
        <p:nvPicPr>
          <p:cNvPr id="3" name="Picture 2" descr="EERA-DTOC-web-page.jpg"/>
          <p:cNvPicPr>
            <a:picLocks noChangeAspect="1"/>
          </p:cNvPicPr>
          <p:nvPr/>
        </p:nvPicPr>
        <p:blipFill>
          <a:blip r:embed="rId2"/>
          <a:stretch>
            <a:fillRect/>
          </a:stretch>
        </p:blipFill>
        <p:spPr>
          <a:xfrm>
            <a:off x="47625" y="1268760"/>
            <a:ext cx="9048750" cy="54578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poster at EWEA 2012</a:t>
            </a:r>
            <a:endParaRPr lang="en-US" dirty="0"/>
          </a:p>
        </p:txBody>
      </p:sp>
      <p:pic>
        <p:nvPicPr>
          <p:cNvPr id="3" name="Picture 2" descr="posterEWEA2012.jpg"/>
          <p:cNvPicPr>
            <a:picLocks noChangeAspect="1"/>
          </p:cNvPicPr>
          <p:nvPr/>
        </p:nvPicPr>
        <p:blipFill>
          <a:blip r:embed="rId2"/>
          <a:stretch>
            <a:fillRect/>
          </a:stretch>
        </p:blipFill>
        <p:spPr>
          <a:xfrm>
            <a:off x="3491880" y="1124744"/>
            <a:ext cx="4193666" cy="55892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at DTU Wind Energy stand, EWEA 2012</a:t>
            </a:r>
            <a:endParaRPr lang="en-US" dirty="0"/>
          </a:p>
        </p:txBody>
      </p:sp>
      <p:pic>
        <p:nvPicPr>
          <p:cNvPr id="3" name="Picture 2" descr="EWEA2012-flat-screen.jpg"/>
          <p:cNvPicPr>
            <a:picLocks noChangeAspect="1"/>
          </p:cNvPicPr>
          <p:nvPr/>
        </p:nvPicPr>
        <p:blipFill>
          <a:blip r:embed="rId2"/>
          <a:stretch>
            <a:fillRect/>
          </a:stretch>
        </p:blipFill>
        <p:spPr>
          <a:xfrm>
            <a:off x="0" y="1470519"/>
            <a:ext cx="9144000" cy="51268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EERA = European Energy Research Alliance</a:t>
            </a:r>
          </a:p>
          <a:p>
            <a:pPr>
              <a:buNone/>
            </a:pPr>
            <a:r>
              <a:rPr lang="en-US" dirty="0" smtClean="0"/>
              <a:t>DTOC = Design Tool for Offshore </a:t>
            </a:r>
            <a:r>
              <a:rPr lang="en-US" dirty="0" smtClean="0"/>
              <a:t>Clusters</a:t>
            </a:r>
          </a:p>
          <a:p>
            <a:pPr>
              <a:buNone/>
            </a:pPr>
            <a:endParaRPr lang="da-DK" dirty="0" smtClean="0"/>
          </a:p>
          <a:p>
            <a:pPr>
              <a:buNone/>
            </a:pPr>
            <a:r>
              <a:rPr lang="da-DK" dirty="0" smtClean="0"/>
              <a:t>Project period: January 2012 to June 2015</a:t>
            </a:r>
          </a:p>
          <a:p>
            <a:pPr>
              <a:buNone/>
            </a:pPr>
            <a:endParaRPr lang="da-DK" dirty="0" smtClean="0"/>
          </a:p>
          <a:p>
            <a:pPr>
              <a:buNone/>
            </a:pPr>
            <a:r>
              <a:rPr lang="da-DK" dirty="0" smtClean="0"/>
              <a:t>Funding total ~4M Euro, hereof ~2.9M Euro from EU FP7</a:t>
            </a:r>
          </a:p>
          <a:p>
            <a:pPr>
              <a:buNone/>
            </a:pPr>
            <a:endParaRPr lang="en-US" dirty="0" smtClean="0"/>
          </a:p>
          <a:p>
            <a:pPr>
              <a:buNone/>
            </a:pPr>
            <a:endParaRPr lang="da-DK" dirty="0" smtClean="0"/>
          </a:p>
          <a:p>
            <a:pPr>
              <a:buNone/>
            </a:pPr>
            <a:endParaRPr lang="en-US" dirty="0" smtClean="0"/>
          </a:p>
          <a:p>
            <a:endParaRPr lang="en-US" dirty="0"/>
          </a:p>
        </p:txBody>
      </p:sp>
      <p:sp>
        <p:nvSpPr>
          <p:cNvPr id="3" name="Title 2"/>
          <p:cNvSpPr>
            <a:spLocks noGrp="1"/>
          </p:cNvSpPr>
          <p:nvPr>
            <p:ph type="title"/>
          </p:nvPr>
        </p:nvSpPr>
        <p:spPr/>
        <p:txBody>
          <a:bodyPr/>
          <a:lstStyle/>
          <a:p>
            <a:r>
              <a:rPr lang="da-DK" dirty="0" smtClean="0"/>
              <a:t>EERA-DTOC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GB" dirty="0" smtClean="0"/>
              <a:t>DTU </a:t>
            </a:r>
            <a:r>
              <a:rPr lang="en-GB" dirty="0" smtClean="0"/>
              <a:t>Wind </a:t>
            </a:r>
            <a:r>
              <a:rPr lang="en-GB" dirty="0" smtClean="0"/>
              <a:t>Energy (former Risø DTU)</a:t>
            </a:r>
            <a:endParaRPr lang="en-GB" dirty="0" smtClean="0"/>
          </a:p>
          <a:p>
            <a:r>
              <a:rPr lang="en-GB" dirty="0" err="1" smtClean="0"/>
              <a:t>Fraunhofer</a:t>
            </a:r>
            <a:r>
              <a:rPr lang="en-GB" dirty="0" smtClean="0"/>
              <a:t> IWES</a:t>
            </a:r>
          </a:p>
          <a:p>
            <a:r>
              <a:rPr lang="en-GB" dirty="0" smtClean="0"/>
              <a:t>CENER</a:t>
            </a:r>
          </a:p>
          <a:p>
            <a:r>
              <a:rPr lang="en-GB" dirty="0" smtClean="0"/>
              <a:t>ECN</a:t>
            </a:r>
          </a:p>
          <a:p>
            <a:r>
              <a:rPr lang="en-GB" dirty="0" smtClean="0"/>
              <a:t>EWEA</a:t>
            </a:r>
          </a:p>
          <a:p>
            <a:r>
              <a:rPr lang="en-GB" dirty="0" smtClean="0"/>
              <a:t>SINTEF</a:t>
            </a:r>
          </a:p>
          <a:p>
            <a:r>
              <a:rPr lang="en-GB" dirty="0" smtClean="0"/>
              <a:t>ForWind</a:t>
            </a:r>
          </a:p>
          <a:p>
            <a:r>
              <a:rPr lang="en-GB" dirty="0" smtClean="0"/>
              <a:t>CRES</a:t>
            </a:r>
          </a:p>
          <a:p>
            <a:r>
              <a:rPr lang="en-GB" dirty="0" smtClean="0"/>
              <a:t>CIEMAT</a:t>
            </a:r>
          </a:p>
          <a:p>
            <a:r>
              <a:rPr lang="en-GB" dirty="0" smtClean="0"/>
              <a:t>University of Porto</a:t>
            </a:r>
          </a:p>
          <a:p>
            <a:r>
              <a:rPr lang="en-GB" dirty="0" smtClean="0"/>
              <a:t>University of Strathclyde</a:t>
            </a:r>
          </a:p>
          <a:p>
            <a:r>
              <a:rPr lang="en-GB" dirty="0" smtClean="0"/>
              <a:t>Indiana University</a:t>
            </a:r>
            <a:endParaRPr lang="en-US" dirty="0"/>
          </a:p>
        </p:txBody>
      </p:sp>
      <p:sp>
        <p:nvSpPr>
          <p:cNvPr id="3" name="Content Placeholder 2"/>
          <p:cNvSpPr>
            <a:spLocks noGrp="1"/>
          </p:cNvSpPr>
          <p:nvPr>
            <p:ph sz="half" idx="2"/>
          </p:nvPr>
        </p:nvSpPr>
        <p:spPr/>
        <p:txBody>
          <a:bodyPr>
            <a:normAutofit lnSpcReduction="10000"/>
          </a:bodyPr>
          <a:lstStyle/>
          <a:p>
            <a:r>
              <a:rPr lang="en-GB" sz="2400" dirty="0" err="1" smtClean="0"/>
              <a:t>Collecte</a:t>
            </a:r>
            <a:r>
              <a:rPr lang="en-GB" sz="2400" dirty="0" smtClean="0"/>
              <a:t> </a:t>
            </a:r>
            <a:r>
              <a:rPr lang="en-GB" sz="2400" dirty="0" smtClean="0"/>
              <a:t>Localisation Satellites</a:t>
            </a:r>
          </a:p>
          <a:p>
            <a:r>
              <a:rPr lang="en-GB" sz="2400" dirty="0" err="1" smtClean="0"/>
              <a:t>Statkraft</a:t>
            </a:r>
            <a:endParaRPr lang="en-GB" sz="2400" dirty="0" smtClean="0"/>
          </a:p>
          <a:p>
            <a:r>
              <a:rPr lang="en-GB" sz="2400" dirty="0" err="1" smtClean="0"/>
              <a:t>Iberdrola</a:t>
            </a:r>
            <a:r>
              <a:rPr lang="en-GB" sz="2400" dirty="0" smtClean="0"/>
              <a:t> </a:t>
            </a:r>
            <a:r>
              <a:rPr lang="en-GB" sz="2400" dirty="0" err="1" smtClean="0"/>
              <a:t>Renovables</a:t>
            </a:r>
            <a:endParaRPr lang="en-GB" sz="2400" dirty="0" smtClean="0"/>
          </a:p>
          <a:p>
            <a:r>
              <a:rPr lang="en-GB" sz="2400" dirty="0" smtClean="0"/>
              <a:t>Statoil</a:t>
            </a:r>
          </a:p>
          <a:p>
            <a:r>
              <a:rPr lang="en-GB" sz="2400" dirty="0" err="1" smtClean="0"/>
              <a:t>Overspeed</a:t>
            </a:r>
            <a:endParaRPr lang="en-GB" sz="2400" dirty="0" smtClean="0"/>
          </a:p>
          <a:p>
            <a:r>
              <a:rPr lang="en-GB" sz="2400" dirty="0" smtClean="0"/>
              <a:t>BARD</a:t>
            </a:r>
          </a:p>
          <a:p>
            <a:r>
              <a:rPr lang="en-GB" sz="2400" dirty="0" err="1" smtClean="0"/>
              <a:t>Hexicon</a:t>
            </a:r>
            <a:endParaRPr lang="en-GB" sz="2400" dirty="0" smtClean="0"/>
          </a:p>
          <a:p>
            <a:r>
              <a:rPr lang="en-GB" sz="2400" dirty="0" smtClean="0"/>
              <a:t>Carbon Trust</a:t>
            </a:r>
          </a:p>
          <a:p>
            <a:r>
              <a:rPr lang="en-GB" sz="2400" dirty="0" err="1" smtClean="0"/>
              <a:t>E.On</a:t>
            </a:r>
            <a:endParaRPr lang="en-GB" sz="2400" dirty="0" smtClean="0"/>
          </a:p>
          <a:p>
            <a:r>
              <a:rPr lang="en-GB" sz="2400" dirty="0" smtClean="0"/>
              <a:t>RES</a:t>
            </a:r>
          </a:p>
          <a:p>
            <a:endParaRPr lang="en-US" dirty="0"/>
          </a:p>
        </p:txBody>
      </p:sp>
      <p:sp>
        <p:nvSpPr>
          <p:cNvPr id="4" name="Title 3"/>
          <p:cNvSpPr>
            <a:spLocks noGrp="1"/>
          </p:cNvSpPr>
          <p:nvPr>
            <p:ph type="title"/>
          </p:nvPr>
        </p:nvSpPr>
        <p:spPr/>
        <p:txBody>
          <a:bodyPr/>
          <a:lstStyle/>
          <a:p>
            <a:r>
              <a:rPr lang="da-DK" dirty="0" smtClean="0"/>
              <a:t>EERA-DTOC partners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FP7 call</a:t>
            </a:r>
            <a:endParaRPr lang="en-US" dirty="0"/>
          </a:p>
        </p:txBody>
      </p:sp>
      <p:sp>
        <p:nvSpPr>
          <p:cNvPr id="3" name="TextBox 2"/>
          <p:cNvSpPr txBox="1"/>
          <p:nvPr/>
        </p:nvSpPr>
        <p:spPr>
          <a:xfrm>
            <a:off x="197297" y="1556792"/>
            <a:ext cx="8839199" cy="3785652"/>
          </a:xfrm>
          <a:prstGeom prst="rect">
            <a:avLst/>
          </a:prstGeom>
          <a:noFill/>
        </p:spPr>
        <p:txBody>
          <a:bodyPr wrap="square" rtlCol="0">
            <a:spAutoFit/>
          </a:bodyPr>
          <a:lstStyle/>
          <a:p>
            <a:pPr algn="just">
              <a:buNone/>
            </a:pPr>
            <a:r>
              <a:rPr lang="en-GB" sz="2400" b="1" dirty="0" smtClean="0">
                <a:latin typeface="Times New Roman"/>
                <a:ea typeface="Calibri"/>
                <a:cs typeface="Times New Roman"/>
              </a:rPr>
              <a:t>EU FP7 funding based on proposal for the </a:t>
            </a:r>
          </a:p>
          <a:p>
            <a:pPr algn="just">
              <a:buNone/>
            </a:pPr>
            <a:endParaRPr lang="en-GB" sz="2400" b="1" dirty="0" smtClean="0">
              <a:latin typeface="Times New Roman"/>
              <a:ea typeface="Calibri"/>
              <a:cs typeface="Times New Roman"/>
            </a:endParaRPr>
          </a:p>
          <a:p>
            <a:pPr algn="just">
              <a:buNone/>
            </a:pPr>
            <a:r>
              <a:rPr lang="en-GB" sz="2400" b="1" dirty="0" smtClean="0">
                <a:latin typeface="Times New Roman"/>
                <a:ea typeface="Calibri"/>
                <a:cs typeface="Times New Roman"/>
              </a:rPr>
              <a:t>Topic </a:t>
            </a:r>
            <a:r>
              <a:rPr lang="en-GB" sz="2400" b="1" dirty="0" smtClean="0">
                <a:latin typeface="Times New Roman"/>
                <a:ea typeface="Calibri"/>
                <a:cs typeface="Times New Roman"/>
              </a:rPr>
              <a:t>ENERGY.2011.2.3-2: </a:t>
            </a:r>
            <a:endParaRPr lang="en-GB" sz="2400" b="1" dirty="0" smtClean="0">
              <a:latin typeface="Times New Roman"/>
              <a:ea typeface="Calibri"/>
              <a:cs typeface="Times New Roman"/>
            </a:endParaRPr>
          </a:p>
          <a:p>
            <a:pPr algn="just">
              <a:buNone/>
            </a:pPr>
            <a:r>
              <a:rPr lang="en-GB" sz="2400" b="1" dirty="0" smtClean="0">
                <a:latin typeface="Times New Roman"/>
                <a:ea typeface="Calibri"/>
                <a:cs typeface="Times New Roman"/>
              </a:rPr>
              <a:t>Development </a:t>
            </a:r>
            <a:r>
              <a:rPr lang="en-GB" sz="2400" b="1" dirty="0" smtClean="0">
                <a:latin typeface="Times New Roman"/>
                <a:ea typeface="Calibri"/>
                <a:cs typeface="Times New Roman"/>
              </a:rPr>
              <a:t>of design tools for Offshore Wind farm clusters</a:t>
            </a:r>
            <a:endParaRPr lang="en-GB" sz="2400" dirty="0" smtClean="0">
              <a:latin typeface="Calibri"/>
              <a:ea typeface="Calibri"/>
              <a:cs typeface="Times New Roman"/>
            </a:endParaRPr>
          </a:p>
          <a:p>
            <a:pPr algn="just">
              <a:buNone/>
            </a:pPr>
            <a:endParaRPr lang="en-GB" sz="2400" b="1" i="1" dirty="0" smtClean="0">
              <a:latin typeface="Times New Roman"/>
              <a:ea typeface="Calibri"/>
              <a:cs typeface="Times New Roman"/>
            </a:endParaRPr>
          </a:p>
          <a:p>
            <a:pPr algn="just">
              <a:buNone/>
            </a:pPr>
            <a:r>
              <a:rPr lang="en-GB" sz="2400" b="1" i="1" dirty="0" smtClean="0">
                <a:latin typeface="Times New Roman"/>
                <a:ea typeface="Calibri"/>
                <a:cs typeface="Times New Roman"/>
              </a:rPr>
              <a:t>Open </a:t>
            </a:r>
            <a:r>
              <a:rPr lang="en-GB" sz="2400" b="1" i="1" dirty="0" smtClean="0">
                <a:latin typeface="Times New Roman"/>
                <a:ea typeface="Calibri"/>
                <a:cs typeface="Times New Roman"/>
              </a:rPr>
              <a:t>in call</a:t>
            </a:r>
            <a:r>
              <a:rPr lang="en-GB" sz="2400" b="1" dirty="0" smtClean="0">
                <a:latin typeface="Times New Roman"/>
                <a:ea typeface="Calibri"/>
                <a:cs typeface="Times New Roman"/>
              </a:rPr>
              <a:t>: </a:t>
            </a:r>
            <a:r>
              <a:rPr lang="en-GB" sz="2400" i="1" dirty="0" smtClean="0">
                <a:latin typeface="Times New Roman"/>
                <a:ea typeface="Calibri"/>
                <a:cs typeface="Times New Roman"/>
              </a:rPr>
              <a:t>FP7-ENERGY-2011-1</a:t>
            </a:r>
            <a:endParaRPr lang="en-GB" sz="2400" dirty="0" smtClean="0">
              <a:latin typeface="Calibri"/>
              <a:ea typeface="Calibri"/>
              <a:cs typeface="Times New Roman"/>
            </a:endParaRPr>
          </a:p>
          <a:p>
            <a:pPr algn="just">
              <a:buNone/>
            </a:pPr>
            <a:endParaRPr lang="en-GB" sz="2400" b="1" i="1" dirty="0" smtClean="0">
              <a:latin typeface="Times New Roman"/>
              <a:ea typeface="Calibri"/>
              <a:cs typeface="Times New Roman"/>
            </a:endParaRPr>
          </a:p>
          <a:p>
            <a:pPr algn="just">
              <a:buNone/>
            </a:pPr>
            <a:r>
              <a:rPr lang="en-GB" sz="2400" b="1" i="1" dirty="0" smtClean="0">
                <a:latin typeface="Times New Roman"/>
                <a:ea typeface="Calibri"/>
                <a:cs typeface="Times New Roman"/>
              </a:rPr>
              <a:t>Funding </a:t>
            </a:r>
            <a:r>
              <a:rPr lang="en-GB" sz="2400" b="1" i="1" dirty="0" smtClean="0">
                <a:latin typeface="Times New Roman"/>
                <a:ea typeface="Calibri"/>
                <a:cs typeface="Times New Roman"/>
              </a:rPr>
              <a:t>scheme: </a:t>
            </a:r>
            <a:r>
              <a:rPr lang="en-GB" sz="2400" dirty="0" smtClean="0">
                <a:latin typeface="TimesNewRoman"/>
                <a:ea typeface="Calibri"/>
                <a:cs typeface="TimesNewRoman"/>
              </a:rPr>
              <a:t>Collaborative project</a:t>
            </a:r>
            <a:endParaRPr lang="en-GB" sz="2400" dirty="0" smtClean="0">
              <a:latin typeface="Calibri"/>
              <a:ea typeface="Calibri"/>
              <a:cs typeface="Times New Roman"/>
            </a:endParaRPr>
          </a:p>
          <a:p>
            <a:pPr algn="just">
              <a:buNone/>
            </a:pPr>
            <a:endParaRPr lang="en-GB" sz="2400" b="1" i="1" dirty="0" smtClean="0">
              <a:latin typeface="Times New Roman"/>
              <a:ea typeface="Calibri"/>
              <a:cs typeface="Times New Roman"/>
            </a:endParaRPr>
          </a:p>
          <a:p>
            <a:pPr algn="just">
              <a:buNone/>
            </a:pPr>
            <a:endParaRPr lang="en-GB" sz="2400" dirty="0" smtClean="0">
              <a:latin typeface="Calibri"/>
              <a:ea typeface="Calibri"/>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616" y="1600200"/>
            <a:ext cx="7924800" cy="4525963"/>
          </a:xfrm>
        </p:spPr>
        <p:txBody>
          <a:bodyPr>
            <a:normAutofit fontScale="92500" lnSpcReduction="10000"/>
          </a:bodyPr>
          <a:lstStyle/>
          <a:p>
            <a:pPr algn="just">
              <a:buNone/>
            </a:pPr>
            <a:r>
              <a:rPr lang="en-GB" dirty="0" smtClean="0">
                <a:latin typeface="TimesNewRoman"/>
                <a:ea typeface="Calibri"/>
                <a:cs typeface="TimesNewRoman"/>
              </a:rPr>
              <a:t>The objective of this topic is to develop new </a:t>
            </a:r>
            <a:r>
              <a:rPr lang="en-GB" b="1" dirty="0" smtClean="0">
                <a:solidFill>
                  <a:srgbClr val="0070C0"/>
                </a:solidFill>
                <a:latin typeface="TimesNewRoman"/>
                <a:ea typeface="Calibri"/>
                <a:cs typeface="TimesNewRoman"/>
              </a:rPr>
              <a:t>design tools </a:t>
            </a:r>
            <a:r>
              <a:rPr lang="en-GB" dirty="0" smtClean="0">
                <a:latin typeface="TimesNewRoman"/>
                <a:ea typeface="Calibri"/>
                <a:cs typeface="TimesNewRoman"/>
              </a:rPr>
              <a:t>to optimise the exploitation of individual wind farms as well as wind farm clusters, in view of transforming them into virtual power plants.</a:t>
            </a:r>
            <a:endParaRPr lang="en-GB" sz="2000" dirty="0" smtClean="0">
              <a:latin typeface="Calibri"/>
              <a:ea typeface="Calibri"/>
              <a:cs typeface="Times New Roman"/>
            </a:endParaRPr>
          </a:p>
          <a:p>
            <a:pPr algn="just">
              <a:buNone/>
            </a:pPr>
            <a:r>
              <a:rPr lang="en-GB" dirty="0" smtClean="0">
                <a:latin typeface="TimesNewRoman"/>
                <a:ea typeface="Calibri"/>
                <a:cs typeface="TimesNewRoman"/>
              </a:rPr>
              <a:t>Such design tools should integrate:</a:t>
            </a:r>
            <a:endParaRPr lang="en-GB" sz="2000" dirty="0" smtClean="0">
              <a:latin typeface="Calibri"/>
              <a:ea typeface="Calibri"/>
              <a:cs typeface="Times New Roman"/>
            </a:endParaRPr>
          </a:p>
          <a:p>
            <a:pPr algn="just"/>
            <a:r>
              <a:rPr lang="en-GB" b="1" dirty="0" smtClean="0">
                <a:solidFill>
                  <a:srgbClr val="0070C0"/>
                </a:solidFill>
                <a:latin typeface="TimesNewRoman"/>
                <a:ea typeface="Calibri"/>
                <a:cs typeface="TimesNewRoman"/>
              </a:rPr>
              <a:t>Spatial modelling</a:t>
            </a:r>
            <a:r>
              <a:rPr lang="en-GB" dirty="0" smtClean="0">
                <a:latin typeface="TimesNewRoman"/>
                <a:ea typeface="Calibri"/>
                <a:cs typeface="TimesNewRoman"/>
              </a:rPr>
              <a:t>: medium (within wind farms) to long distance (between wind farms) </a:t>
            </a:r>
            <a:r>
              <a:rPr lang="en-GB" b="1" dirty="0" smtClean="0">
                <a:solidFill>
                  <a:srgbClr val="0070C0"/>
                </a:solidFill>
                <a:latin typeface="TimesNewRoman"/>
                <a:ea typeface="Calibri"/>
                <a:cs typeface="TimesNewRoman"/>
              </a:rPr>
              <a:t>wake effects</a:t>
            </a:r>
            <a:endParaRPr lang="en-GB" sz="2000" b="1" dirty="0" smtClean="0">
              <a:solidFill>
                <a:srgbClr val="0070C0"/>
              </a:solidFill>
              <a:latin typeface="Calibri"/>
              <a:ea typeface="Calibri"/>
              <a:cs typeface="Times New Roman"/>
            </a:endParaRPr>
          </a:p>
          <a:p>
            <a:pPr algn="just"/>
            <a:r>
              <a:rPr lang="en-GB" b="1" dirty="0" smtClean="0">
                <a:solidFill>
                  <a:srgbClr val="0070C0"/>
                </a:solidFill>
                <a:latin typeface="TimesNewRoman"/>
                <a:ea typeface="Calibri"/>
                <a:cs typeface="TimesNewRoman"/>
              </a:rPr>
              <a:t>Interconnection optimisation</a:t>
            </a:r>
            <a:r>
              <a:rPr lang="en-GB" dirty="0" smtClean="0">
                <a:latin typeface="TimesNewRoman"/>
                <a:ea typeface="Calibri"/>
                <a:cs typeface="TimesNewRoman"/>
              </a:rPr>
              <a:t>: to satisfy grid connection requirements and provide power plant system service.</a:t>
            </a:r>
            <a:endParaRPr lang="en-GB" sz="2000" dirty="0" smtClean="0">
              <a:latin typeface="Calibri"/>
              <a:ea typeface="Calibri"/>
              <a:cs typeface="Times New Roman"/>
            </a:endParaRPr>
          </a:p>
          <a:p>
            <a:pPr algn="just"/>
            <a:r>
              <a:rPr lang="en-GB" b="1" dirty="0" smtClean="0">
                <a:solidFill>
                  <a:srgbClr val="0070C0"/>
                </a:solidFill>
                <a:latin typeface="TimesNewRoman"/>
                <a:ea typeface="Calibri"/>
                <a:cs typeface="TimesNewRoman"/>
              </a:rPr>
              <a:t>Precise energy yield </a:t>
            </a:r>
            <a:r>
              <a:rPr lang="en-GB" dirty="0" smtClean="0">
                <a:latin typeface="TimesNewRoman"/>
                <a:ea typeface="Calibri"/>
                <a:cs typeface="TimesNewRoman"/>
              </a:rPr>
              <a:t>prediction: to ease investment decisions based on accurate simulations</a:t>
            </a:r>
            <a:endParaRPr lang="en-GB" sz="2000" dirty="0" smtClean="0">
              <a:latin typeface="Calibri"/>
              <a:ea typeface="Calibri"/>
              <a:cs typeface="Times New Roman"/>
            </a:endParaRPr>
          </a:p>
          <a:p>
            <a:pPr algn="just">
              <a:buNone/>
            </a:pPr>
            <a:r>
              <a:rPr lang="en-GB" dirty="0" smtClean="0">
                <a:latin typeface="TimesNewRoman"/>
                <a:ea typeface="Calibri"/>
                <a:cs typeface="TimesNewRoman"/>
              </a:rPr>
              <a:t>The project should focus on offshore wind power systems and </a:t>
            </a:r>
            <a:r>
              <a:rPr lang="en-GB" b="1" dirty="0" smtClean="0">
                <a:solidFill>
                  <a:srgbClr val="0070C0"/>
                </a:solidFill>
                <a:latin typeface="TimesNewRoman"/>
                <a:ea typeface="Calibri"/>
                <a:cs typeface="TimesNewRoman"/>
              </a:rPr>
              <a:t>make optimal use of previously developed models</a:t>
            </a:r>
            <a:r>
              <a:rPr lang="en-GB" dirty="0" smtClean="0">
                <a:latin typeface="TimesNewRoman"/>
                <a:ea typeface="Calibri"/>
                <a:cs typeface="TimesNewRoman"/>
              </a:rPr>
              <a:t>.</a:t>
            </a:r>
            <a:endParaRPr lang="en-US" dirty="0"/>
          </a:p>
        </p:txBody>
      </p:sp>
      <p:sp>
        <p:nvSpPr>
          <p:cNvPr id="3" name="Title 2"/>
          <p:cNvSpPr>
            <a:spLocks noGrp="1"/>
          </p:cNvSpPr>
          <p:nvPr>
            <p:ph type="title"/>
          </p:nvPr>
        </p:nvSpPr>
        <p:spPr/>
        <p:txBody>
          <a:bodyPr/>
          <a:lstStyle/>
          <a:p>
            <a:r>
              <a:rPr lang="da-DK" dirty="0" smtClean="0"/>
              <a:t>FP7 call:  objective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TimesNewRoman"/>
                <a:ea typeface="Calibri"/>
                <a:cs typeface="TimesNewRoman"/>
              </a:rPr>
              <a:t>Funded projects are expected to demonstrate the capability of designing virtual wind power plants composed of wind farms and wind farm clusters while minimizing the negative spatial interactions, improving the overall power quality output and providing confidence in energy yield predictions. </a:t>
            </a:r>
            <a:endParaRPr lang="en-GB" dirty="0" smtClean="0">
              <a:latin typeface="TimesNewRoman"/>
              <a:ea typeface="Calibri"/>
              <a:cs typeface="TimesNewRoman"/>
            </a:endParaRPr>
          </a:p>
          <a:p>
            <a:endParaRPr lang="en-GB" dirty="0" smtClean="0">
              <a:latin typeface="TimesNewRoman"/>
              <a:ea typeface="Calibri"/>
              <a:cs typeface="TimesNewRoman"/>
            </a:endParaRPr>
          </a:p>
          <a:p>
            <a:r>
              <a:rPr lang="en-GB" dirty="0" smtClean="0">
                <a:latin typeface="TimesNewRoman"/>
                <a:ea typeface="Calibri"/>
                <a:cs typeface="TimesNewRoman"/>
              </a:rPr>
              <a:t>Such </a:t>
            </a:r>
            <a:r>
              <a:rPr lang="en-GB" dirty="0" smtClean="0">
                <a:latin typeface="TimesNewRoman"/>
                <a:ea typeface="Calibri"/>
                <a:cs typeface="TimesNewRoman"/>
              </a:rPr>
              <a:t>projects will contribute to the development of offshore wind power as required by the SET-Plan.</a:t>
            </a:r>
            <a:endParaRPr lang="en-US" dirty="0"/>
          </a:p>
        </p:txBody>
      </p:sp>
      <p:sp>
        <p:nvSpPr>
          <p:cNvPr id="3" name="Title 2"/>
          <p:cNvSpPr>
            <a:spLocks noGrp="1"/>
          </p:cNvSpPr>
          <p:nvPr>
            <p:ph type="title"/>
          </p:nvPr>
        </p:nvSpPr>
        <p:spPr/>
        <p:txBody>
          <a:bodyPr/>
          <a:lstStyle/>
          <a:p>
            <a:r>
              <a:rPr lang="da-DK" dirty="0" smtClean="0"/>
              <a:t>FP7: expected impact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Use and bring together existing models from the partners</a:t>
            </a:r>
          </a:p>
          <a:p>
            <a:r>
              <a:rPr lang="en-GB" dirty="0" smtClean="0"/>
              <a:t>Develop open interfaces between them</a:t>
            </a:r>
          </a:p>
          <a:p>
            <a:r>
              <a:rPr lang="en-GB" dirty="0" smtClean="0"/>
              <a:t>Implement a shell to integrate</a:t>
            </a:r>
          </a:p>
          <a:p>
            <a:r>
              <a:rPr lang="en-GB" dirty="0" smtClean="0"/>
              <a:t>Fine-tune the wake models using dedicated measurements</a:t>
            </a:r>
          </a:p>
          <a:p>
            <a:r>
              <a:rPr lang="en-GB" dirty="0" smtClean="0"/>
              <a:t>Validate final tool</a:t>
            </a:r>
          </a:p>
          <a:p>
            <a:endParaRPr lang="en-US" dirty="0"/>
          </a:p>
        </p:txBody>
      </p:sp>
      <p:sp>
        <p:nvSpPr>
          <p:cNvPr id="3" name="Title 2"/>
          <p:cNvSpPr>
            <a:spLocks noGrp="1"/>
          </p:cNvSpPr>
          <p:nvPr>
            <p:ph type="title"/>
          </p:nvPr>
        </p:nvSpPr>
        <p:spPr/>
        <p:txBody>
          <a:bodyPr/>
          <a:lstStyle/>
          <a:p>
            <a:r>
              <a:rPr lang="da-DK" dirty="0" smtClean="0"/>
              <a:t>EERA-DTOC main idea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WP structure</a:t>
            </a:r>
            <a:endParaRPr lang="en-US" dirty="0"/>
          </a:p>
        </p:txBody>
      </p:sp>
      <p:pic>
        <p:nvPicPr>
          <p:cNvPr id="3" name="Object 1"/>
          <p:cNvPicPr>
            <a:picLocks noChangeArrowheads="1"/>
          </p:cNvPicPr>
          <p:nvPr/>
        </p:nvPicPr>
        <p:blipFill>
          <a:blip r:embed="rId2" cstate="print"/>
          <a:srcRect t="-174" b="-314"/>
          <a:stretch>
            <a:fillRect/>
          </a:stretch>
        </p:blipFill>
        <p:spPr bwMode="auto">
          <a:xfrm>
            <a:off x="395536" y="1698973"/>
            <a:ext cx="8352928" cy="4826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EERA-DTOC concept</a:t>
            </a:r>
            <a:endParaRPr lang="en-US" dirty="0"/>
          </a:p>
        </p:txBody>
      </p:sp>
      <p:pic>
        <p:nvPicPr>
          <p:cNvPr id="3" name="Object 1"/>
          <p:cNvPicPr>
            <a:picLocks noChangeAspect="1" noChangeArrowheads="1"/>
          </p:cNvPicPr>
          <p:nvPr/>
        </p:nvPicPr>
        <p:blipFill>
          <a:blip r:embed="rId2" cstate="print"/>
          <a:srcRect t="-391" b="-223"/>
          <a:stretch>
            <a:fillRect/>
          </a:stretch>
        </p:blipFill>
        <p:spPr bwMode="auto">
          <a:xfrm>
            <a:off x="2155909" y="1481857"/>
            <a:ext cx="4681369"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WEA_layout">
  <a:themeElements>
    <a:clrScheme name="EWEA ID">
      <a:dk1>
        <a:srgbClr val="005596"/>
      </a:dk1>
      <a:lt1>
        <a:sysClr val="window" lastClr="FFFFFF"/>
      </a:lt1>
      <a:dk2>
        <a:srgbClr val="005596"/>
      </a:dk2>
      <a:lt2>
        <a:srgbClr val="000000"/>
      </a:lt2>
      <a:accent1>
        <a:srgbClr val="005596"/>
      </a:accent1>
      <a:accent2>
        <a:srgbClr val="79BDE8"/>
      </a:accent2>
      <a:accent3>
        <a:srgbClr val="78A22F"/>
      </a:accent3>
      <a:accent4>
        <a:srgbClr val="FDBB30"/>
      </a:accent4>
      <a:accent5>
        <a:srgbClr val="DB1230"/>
      </a:accent5>
      <a:accent6>
        <a:srgbClr val="FFFFFF"/>
      </a:accent6>
      <a:hlink>
        <a:srgbClr val="0000FF"/>
      </a:hlink>
      <a:folHlink>
        <a:srgbClr val="79BD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EWEA_layout.potx</Template>
  <TotalTime>282</TotalTime>
  <Words>906</Words>
  <Application>Microsoft Office PowerPoint</Application>
  <PresentationFormat>On-screen Show (4:3)</PresentationFormat>
  <Paragraphs>250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EWEA_layout</vt:lpstr>
      <vt:lpstr>Slide 1</vt:lpstr>
      <vt:lpstr>EERA-DTOC</vt:lpstr>
      <vt:lpstr>EERA-DTOC partners</vt:lpstr>
      <vt:lpstr>FP7 call</vt:lpstr>
      <vt:lpstr>FP7 call:  objective</vt:lpstr>
      <vt:lpstr>FP7: expected impact</vt:lpstr>
      <vt:lpstr>EERA-DTOC main idea</vt:lpstr>
      <vt:lpstr>EERA-DTOC WP structure</vt:lpstr>
      <vt:lpstr>EERA-DTOC concept</vt:lpstr>
      <vt:lpstr>EERA-DTOC vision</vt:lpstr>
      <vt:lpstr>EERA-DTOC vision (continued)</vt:lpstr>
      <vt:lpstr>EERA-DTOC list of models</vt:lpstr>
      <vt:lpstr>EERA-DTOC highlights</vt:lpstr>
      <vt:lpstr>EERA-DTOC web  www.eera-dtoc.eu</vt:lpstr>
      <vt:lpstr>EERA-DTOC poster at EWEA 2012</vt:lpstr>
      <vt:lpstr>EERA-DTOC at DTU Wind Energy stand, EWEA 2012</vt:lpstr>
      <vt:lpstr>Slide 17</vt:lpstr>
    </vt:vector>
  </TitlesOfParts>
  <Company>EWEA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Jesus Quesada</dc:creator>
  <cp:lastModifiedBy>Charlotte B. Hasager</cp:lastModifiedBy>
  <cp:revision>38</cp:revision>
  <dcterms:created xsi:type="dcterms:W3CDTF">2010-11-29T14:32:00Z</dcterms:created>
  <dcterms:modified xsi:type="dcterms:W3CDTF">2012-04-13T11:25:35Z</dcterms:modified>
</cp:coreProperties>
</file>